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21"/>
  </p:notesMasterIdLst>
  <p:handoutMasterIdLst>
    <p:handoutMasterId r:id="rId22"/>
  </p:handoutMasterIdLst>
  <p:sldIdLst>
    <p:sldId id="312" r:id="rId2"/>
    <p:sldId id="273" r:id="rId3"/>
    <p:sldId id="272" r:id="rId4"/>
    <p:sldId id="275" r:id="rId5"/>
    <p:sldId id="276" r:id="rId6"/>
    <p:sldId id="301" r:id="rId7"/>
    <p:sldId id="313" r:id="rId8"/>
    <p:sldId id="274" r:id="rId9"/>
    <p:sldId id="333" r:id="rId10"/>
    <p:sldId id="335" r:id="rId11"/>
    <p:sldId id="320" r:id="rId12"/>
    <p:sldId id="330" r:id="rId13"/>
    <p:sldId id="331" r:id="rId14"/>
    <p:sldId id="336" r:id="rId15"/>
    <p:sldId id="337" r:id="rId16"/>
    <p:sldId id="338" r:id="rId17"/>
    <p:sldId id="287" r:id="rId18"/>
    <p:sldId id="339" r:id="rId19"/>
    <p:sldId id="269"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4660"/>
  </p:normalViewPr>
  <p:slideViewPr>
    <p:cSldViewPr snapToGrid="0">
      <p:cViewPr varScale="1">
        <p:scale>
          <a:sx n="78" d="100"/>
          <a:sy n="78" d="100"/>
        </p:scale>
        <p:origin x="157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2/20/2024</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2/20/2024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3</a:t>
            </a:fld>
            <a:endParaRPr lang="en-US"/>
          </a:p>
        </p:txBody>
      </p:sp>
    </p:spTree>
    <p:extLst>
      <p:ext uri="{BB962C8B-B14F-4D97-AF65-F5344CB8AC3E}">
        <p14:creationId xmlns:p14="http://schemas.microsoft.com/office/powerpoint/2010/main" val="4022106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14</a:t>
            </a:fld>
            <a:endParaRPr lang="en-US"/>
          </a:p>
        </p:txBody>
      </p:sp>
    </p:spTree>
    <p:extLst>
      <p:ext uri="{BB962C8B-B14F-4D97-AF65-F5344CB8AC3E}">
        <p14:creationId xmlns:p14="http://schemas.microsoft.com/office/powerpoint/2010/main" val="4256842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15</a:t>
            </a:fld>
            <a:endParaRPr lang="en-US"/>
          </a:p>
        </p:txBody>
      </p:sp>
    </p:spTree>
    <p:extLst>
      <p:ext uri="{BB962C8B-B14F-4D97-AF65-F5344CB8AC3E}">
        <p14:creationId xmlns:p14="http://schemas.microsoft.com/office/powerpoint/2010/main" val="8469044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16</a:t>
            </a:fld>
            <a:endParaRPr lang="en-US"/>
          </a:p>
        </p:txBody>
      </p:sp>
    </p:spTree>
    <p:extLst>
      <p:ext uri="{BB962C8B-B14F-4D97-AF65-F5344CB8AC3E}">
        <p14:creationId xmlns:p14="http://schemas.microsoft.com/office/powerpoint/2010/main" val="256758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err="1">
                <a:effectLst/>
                <a:latin typeface="Times New Roman" panose="02020603050405020304" pitchFamily="18" charset="0"/>
                <a:ea typeface="Times New Roman" panose="02020603050405020304" pitchFamily="18" charset="0"/>
              </a:rPr>
              <a:t>Cảm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biến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cường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độ</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ánh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sáng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quang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trở</a:t>
            </a:r>
            <a:r>
              <a:rPr lang="en-US" sz="1800" dirty="0">
                <a:effectLst/>
                <a:latin typeface="Times New Roman" panose="02020603050405020304" pitchFamily="18" charset="0"/>
                <a:ea typeface="Times New Roman" panose="02020603050405020304" pitchFamily="18" charset="0"/>
              </a:rPr>
              <a:t> (Photocell </a:t>
            </a:r>
            <a:r>
              <a:rPr lang="en-US" sz="1800" dirty="0" err="1">
                <a:effectLst/>
                <a:latin typeface="Times New Roman" panose="02020603050405020304" pitchFamily="18" charset="0"/>
                <a:ea typeface="Times New Roman" panose="02020603050405020304" pitchFamily="18" charset="0"/>
              </a:rPr>
              <a:t>hoặc</a:t>
            </a:r>
            <a:r>
              <a:rPr lang="en-US" sz="1800" dirty="0">
                <a:effectLst/>
                <a:latin typeface="Times New Roman" panose="02020603050405020304" pitchFamily="18" charset="0"/>
                <a:ea typeface="Times New Roman" panose="02020603050405020304" pitchFamily="18" charset="0"/>
              </a:rPr>
              <a:t> Light-Dependent Resistor - LDR)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loại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cảm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biến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dựa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trên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sự</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thay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đổi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trở</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kháng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theo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cường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độ</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ánh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sáng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môi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trường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xung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quanh</a:t>
            </a:r>
            <a:r>
              <a:rPr lang="en-US" sz="1800" dirty="0">
                <a:effectLst/>
                <a:latin typeface="Times New Roman" panose="02020603050405020304" pitchFamily="18" charset="0"/>
                <a:ea typeface="Times New Roman" panose="02020603050405020304" pitchFamily="18" charset="0"/>
              </a:rPr>
              <a:t>. Khi </a:t>
            </a:r>
            <a:r>
              <a:rPr lang="en-US" sz="1800" dirty="0" err="1">
                <a:effectLst/>
                <a:latin typeface="Times New Roman" panose="02020603050405020304" pitchFamily="18" charset="0"/>
                <a:ea typeface="Times New Roman" panose="02020603050405020304" pitchFamily="18" charset="0"/>
              </a:rPr>
              <a:t>ánh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sáng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chiếu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lên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cảm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biến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trở</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kháng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thường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giảm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đi</a:t>
            </a:r>
            <a:r>
              <a:rPr lang="en-US" sz="1800" dirty="0">
                <a:effectLst/>
                <a:latin typeface="Times New Roman" panose="02020603050405020304" pitchFamily="18" charset="0"/>
                <a:ea typeface="Times New Roman" panose="02020603050405020304" pitchFamily="18" charset="0"/>
              </a:rPr>
              <a:t>.</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6</a:t>
            </a:fld>
            <a:endParaRPr lang="en-US"/>
          </a:p>
        </p:txBody>
      </p:sp>
    </p:spTree>
    <p:extLst>
      <p:ext uri="{BB962C8B-B14F-4D97-AF65-F5344CB8AC3E}">
        <p14:creationId xmlns:p14="http://schemas.microsoft.com/office/powerpoint/2010/main" val="807211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7</a:t>
            </a:fld>
            <a:endParaRPr lang="en-US"/>
          </a:p>
        </p:txBody>
      </p:sp>
    </p:spTree>
    <p:extLst>
      <p:ext uri="{BB962C8B-B14F-4D97-AF65-F5344CB8AC3E}">
        <p14:creationId xmlns:p14="http://schemas.microsoft.com/office/powerpoint/2010/main" val="523365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87375" marR="0" algn="just">
              <a:spcBef>
                <a:spcPts val="450"/>
              </a:spcBef>
              <a:spcAft>
                <a:spcPts val="0"/>
              </a:spcAft>
            </a:pPr>
            <a:r>
              <a:rPr lang="vi-VN" sz="1300" dirty="0">
                <a:effectLst/>
                <a:latin typeface="Times New Roman" panose="02020603050405020304" pitchFamily="18" charset="0"/>
                <a:ea typeface="Times New Roman" panose="02020603050405020304" pitchFamily="18" charset="0"/>
              </a:rPr>
              <a:t>Các</a:t>
            </a:r>
            <a:r>
              <a:rPr lang="vi-VN" sz="1300" spc="-10"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khối</a:t>
            </a:r>
            <a:r>
              <a:rPr lang="vi-VN" sz="1300" spc="-10"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trong</a:t>
            </a:r>
            <a:r>
              <a:rPr lang="vi-VN" sz="1300" spc="-10"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hệ</a:t>
            </a:r>
            <a:r>
              <a:rPr lang="vi-VN" sz="1300" spc="-10"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thống</a:t>
            </a:r>
            <a:r>
              <a:rPr lang="vi-VN" sz="1300" spc="-10"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được</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phân</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công</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các nhiệm</a:t>
            </a:r>
            <a:r>
              <a:rPr lang="vi-VN" sz="1300" spc="-20"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vụ</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như</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sau:</a:t>
            </a:r>
            <a:endParaRPr lang="en-US" sz="1300" dirty="0">
              <a:effectLst/>
              <a:latin typeface="Times New Roman" panose="02020603050405020304" pitchFamily="18" charset="0"/>
              <a:ea typeface="Times New Roman" panose="02020603050405020304" pitchFamily="18" charset="0"/>
            </a:endParaRPr>
          </a:p>
          <a:p>
            <a:pPr marL="1143000" marR="897890" lvl="2" indent="-228600" algn="just">
              <a:lnSpc>
                <a:spcPct val="110000"/>
              </a:lnSpc>
              <a:spcBef>
                <a:spcPts val="450"/>
              </a:spcBef>
              <a:spcAft>
                <a:spcPts val="0"/>
              </a:spcAft>
              <a:buFont typeface="Symbol" panose="05050102010706020507" pitchFamily="18" charset="2"/>
              <a:buChar char="-"/>
              <a:tabLst>
                <a:tab pos="816610" algn="l"/>
              </a:tabLst>
            </a:pPr>
            <a:r>
              <a:rPr lang="vi-VN" sz="1300" b="1" dirty="0">
                <a:effectLst/>
                <a:latin typeface="Times New Roman" panose="02020603050405020304" pitchFamily="18" charset="0"/>
                <a:ea typeface="Times New Roman" panose="02020603050405020304" pitchFamily="18" charset="0"/>
              </a:rPr>
              <a:t>Khối nguồn</a:t>
            </a:r>
            <a:r>
              <a:rPr lang="vi-VN" sz="1300" dirty="0">
                <a:effectLst/>
                <a:latin typeface="Times New Roman" panose="02020603050405020304" pitchFamily="18" charset="0"/>
                <a:ea typeface="Times New Roman" panose="02020603050405020304" pitchFamily="18" charset="0"/>
              </a:rPr>
              <a:t>: cấp năng lượng cho các khối khác hoạt động theo đúng mức</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điện</a:t>
            </a:r>
            <a:r>
              <a:rPr lang="vi-VN" sz="1300" spc="-10"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áp</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và</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chất</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lượng</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dòng</a:t>
            </a:r>
            <a:r>
              <a:rPr lang="vi-VN" sz="1300" spc="-10"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điện</a:t>
            </a:r>
            <a:r>
              <a:rPr lang="vi-VN" sz="1300" spc="20"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yêu cầu.</a:t>
            </a:r>
            <a:endParaRPr lang="en-US" sz="1100" dirty="0">
              <a:effectLst/>
              <a:latin typeface="Times New Roman" panose="02020603050405020304" pitchFamily="18" charset="0"/>
              <a:ea typeface="Times New Roman" panose="02020603050405020304" pitchFamily="18" charset="0"/>
            </a:endParaRPr>
          </a:p>
          <a:p>
            <a:pPr marL="1143000" marR="897890" lvl="2" indent="-228600" algn="just">
              <a:lnSpc>
                <a:spcPct val="110000"/>
              </a:lnSpc>
              <a:spcBef>
                <a:spcPts val="0"/>
              </a:spcBef>
              <a:spcAft>
                <a:spcPts val="0"/>
              </a:spcAft>
              <a:buFont typeface="Symbol" panose="05050102010706020507" pitchFamily="18" charset="2"/>
              <a:buChar char="-"/>
              <a:tabLst>
                <a:tab pos="816610" algn="l"/>
              </a:tabLst>
            </a:pPr>
            <a:r>
              <a:rPr lang="vi-VN" sz="1300" b="1" dirty="0">
                <a:effectLst/>
                <a:latin typeface="Times New Roman" panose="02020603050405020304" pitchFamily="18" charset="0"/>
                <a:ea typeface="Times New Roman" panose="02020603050405020304" pitchFamily="18" charset="0"/>
              </a:rPr>
              <a:t>Khối điều khiển</a:t>
            </a:r>
            <a:r>
              <a:rPr lang="vi-VN" sz="1300" dirty="0">
                <a:effectLst/>
                <a:latin typeface="Times New Roman" panose="02020603050405020304" pitchFamily="18" charset="0"/>
                <a:ea typeface="Times New Roman" panose="02020603050405020304" pitchFamily="18" charset="0"/>
              </a:rPr>
              <a:t>: Khối vi điều khiển đảm nhận vai trò đầu não điều</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hành toàn bộ hoạt động của hệ thống, bao gồm đọc, xử lý dữ liệu từ</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cảm biến và thay đổi các thông số tính toán của chúng; trao đổi dữ liệu với</a:t>
            </a:r>
            <a:r>
              <a:rPr lang="vi-VN" sz="1300" spc="-310"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khối</a:t>
            </a:r>
            <a:r>
              <a:rPr lang="vi-VN" sz="1300" spc="-10"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hiển</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thị</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để</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hiển</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thị</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dữ liệu.</a:t>
            </a:r>
            <a:endParaRPr lang="en-US" sz="1100" dirty="0">
              <a:effectLst/>
              <a:latin typeface="Times New Roman" panose="02020603050405020304" pitchFamily="18" charset="0"/>
              <a:ea typeface="Times New Roman" panose="02020603050405020304" pitchFamily="18" charset="0"/>
            </a:endParaRPr>
          </a:p>
          <a:p>
            <a:pPr marL="1143000" marR="0" lvl="2" indent="-228600" algn="just">
              <a:lnSpc>
                <a:spcPts val="1495"/>
              </a:lnSpc>
              <a:spcBef>
                <a:spcPts val="0"/>
              </a:spcBef>
              <a:spcAft>
                <a:spcPts val="0"/>
              </a:spcAft>
              <a:buFont typeface="Symbol" panose="05050102010706020507" pitchFamily="18" charset="2"/>
              <a:buChar char="-"/>
              <a:tabLst>
                <a:tab pos="816610" algn="l"/>
              </a:tabLst>
            </a:pPr>
            <a:r>
              <a:rPr lang="vi-VN" sz="1300" b="1" dirty="0">
                <a:effectLst/>
                <a:latin typeface="Times New Roman" panose="02020603050405020304" pitchFamily="18" charset="0"/>
                <a:ea typeface="Times New Roman" panose="02020603050405020304" pitchFamily="18" charset="0"/>
              </a:rPr>
              <a:t>Khối</a:t>
            </a:r>
            <a:r>
              <a:rPr lang="vi-VN" sz="1300" b="1" spc="-15" dirty="0">
                <a:effectLst/>
                <a:latin typeface="Times New Roman" panose="02020603050405020304" pitchFamily="18" charset="0"/>
                <a:ea typeface="Times New Roman" panose="02020603050405020304" pitchFamily="18" charset="0"/>
              </a:rPr>
              <a:t> </a:t>
            </a:r>
            <a:r>
              <a:rPr lang="vi-VN" sz="1300" b="1" dirty="0">
                <a:effectLst/>
                <a:latin typeface="Times New Roman" panose="02020603050405020304" pitchFamily="18" charset="0"/>
                <a:ea typeface="Times New Roman" panose="02020603050405020304" pitchFamily="18" charset="0"/>
              </a:rPr>
              <a:t>chấp</a:t>
            </a:r>
            <a:r>
              <a:rPr lang="vi-VN" sz="1300" b="1" spc="-15" dirty="0">
                <a:effectLst/>
                <a:latin typeface="Times New Roman" panose="02020603050405020304" pitchFamily="18" charset="0"/>
                <a:ea typeface="Times New Roman" panose="02020603050405020304" pitchFamily="18" charset="0"/>
              </a:rPr>
              <a:t> </a:t>
            </a:r>
            <a:r>
              <a:rPr lang="vi-VN" sz="1300" b="1" dirty="0">
                <a:effectLst/>
                <a:latin typeface="Times New Roman" panose="02020603050405020304" pitchFamily="18" charset="0"/>
                <a:ea typeface="Times New Roman" panose="02020603050405020304" pitchFamily="18" charset="0"/>
              </a:rPr>
              <a:t>hành</a:t>
            </a:r>
            <a:r>
              <a:rPr lang="vi-VN" sz="1300" b="1" spc="-10" dirty="0">
                <a:effectLst/>
                <a:latin typeface="Times New Roman" panose="02020603050405020304" pitchFamily="18" charset="0"/>
                <a:ea typeface="Times New Roman" panose="02020603050405020304" pitchFamily="18" charset="0"/>
              </a:rPr>
              <a:t> </a:t>
            </a:r>
            <a:r>
              <a:rPr lang="vi-VN" sz="1300" b="1" dirty="0">
                <a:effectLst/>
                <a:latin typeface="Times New Roman" panose="02020603050405020304" pitchFamily="18" charset="0"/>
                <a:ea typeface="Times New Roman" panose="02020603050405020304" pitchFamily="18" charset="0"/>
              </a:rPr>
              <a:t>(</a:t>
            </a:r>
            <a:r>
              <a:rPr lang="en-US" sz="1300" b="1" dirty="0" err="1">
                <a:effectLst/>
                <a:latin typeface="Times New Roman" panose="02020603050405020304" pitchFamily="18" charset="0"/>
                <a:ea typeface="Times New Roman" panose="02020603050405020304" pitchFamily="18" charset="0"/>
              </a:rPr>
              <a:t>động</a:t>
            </a:r>
            <a:r>
              <a:rPr lang="en-US" sz="1300" b="1" dirty="0">
                <a:effectLst/>
                <a:latin typeface="Times New Roman" panose="02020603050405020304" pitchFamily="18" charset="0"/>
                <a:ea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rPr>
              <a:t>cơ</a:t>
            </a:r>
            <a:r>
              <a:rPr lang="en-US" sz="1300" b="1" dirty="0">
                <a:effectLst/>
                <a:latin typeface="Times New Roman" panose="02020603050405020304" pitchFamily="18" charset="0"/>
                <a:ea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rPr>
              <a:t>bước</a:t>
            </a:r>
            <a:r>
              <a:rPr lang="vi-VN" sz="1300" b="1" dirty="0">
                <a:effectLst/>
                <a:latin typeface="Times New Roman" panose="02020603050405020304" pitchFamily="18" charset="0"/>
                <a:ea typeface="Times New Roman" panose="02020603050405020304" pitchFamily="18" charset="0"/>
              </a:rPr>
              <a:t>)</a:t>
            </a:r>
            <a:r>
              <a:rPr lang="vi-VN" sz="1300" dirty="0">
                <a:effectLst/>
                <a:latin typeface="Times New Roman" panose="02020603050405020304" pitchFamily="18" charset="0"/>
                <a:ea typeface="Times New Roman" panose="02020603050405020304" pitchFamily="18" charset="0"/>
              </a:rPr>
              <a:t>:</a:t>
            </a:r>
            <a:r>
              <a:rPr lang="vi-VN" sz="1300" spc="-10"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là</a:t>
            </a:r>
            <a:r>
              <a:rPr lang="vi-VN" sz="1300" spc="-1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ngoại</a:t>
            </a:r>
            <a:r>
              <a:rPr lang="vi-VN" sz="1300" spc="-1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vi, đối</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tượng</a:t>
            </a:r>
            <a:r>
              <a:rPr lang="vi-VN" sz="1300" spc="-10"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cần</a:t>
            </a:r>
            <a:r>
              <a:rPr lang="vi-VN" sz="1300" spc="-1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điều</a:t>
            </a:r>
            <a:r>
              <a:rPr lang="vi-VN" sz="1300" spc="-1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khiển</a:t>
            </a:r>
            <a:r>
              <a:rPr lang="en-US" sz="1300" dirty="0">
                <a:effectLst/>
                <a:latin typeface="Times New Roman" panose="02020603050405020304" pitchFamily="18" charset="0"/>
                <a:ea typeface="Times New Roman" panose="02020603050405020304" pitchFamily="18" charset="0"/>
              </a:rPr>
              <a:t>.</a:t>
            </a:r>
            <a:endParaRPr lang="en-US" sz="1100" dirty="0">
              <a:effectLst/>
              <a:latin typeface="Times New Roman" panose="02020603050405020304" pitchFamily="18" charset="0"/>
              <a:ea typeface="Times New Roman" panose="02020603050405020304" pitchFamily="18" charset="0"/>
            </a:endParaRPr>
          </a:p>
          <a:p>
            <a:pPr marL="1143000" marR="0" lvl="2" indent="-228600" algn="just">
              <a:lnSpc>
                <a:spcPts val="1495"/>
              </a:lnSpc>
              <a:spcBef>
                <a:spcPts val="0"/>
              </a:spcBef>
              <a:spcAft>
                <a:spcPts val="0"/>
              </a:spcAft>
              <a:buFont typeface="Symbol" panose="05050102010706020507" pitchFamily="18" charset="2"/>
              <a:buChar char="-"/>
              <a:tabLst>
                <a:tab pos="816610" algn="l"/>
              </a:tabLst>
            </a:pPr>
            <a:r>
              <a:rPr lang="vi-VN" sz="1300" b="1" dirty="0">
                <a:effectLst/>
                <a:latin typeface="Times New Roman" panose="02020603050405020304" pitchFamily="18" charset="0"/>
                <a:ea typeface="Times New Roman" panose="02020603050405020304" pitchFamily="18" charset="0"/>
              </a:rPr>
              <a:t>Khối</a:t>
            </a:r>
            <a:r>
              <a:rPr lang="vi-VN" sz="1300" b="1" spc="-10" dirty="0">
                <a:effectLst/>
                <a:latin typeface="Times New Roman" panose="02020603050405020304" pitchFamily="18" charset="0"/>
                <a:ea typeface="Times New Roman" panose="02020603050405020304" pitchFamily="18" charset="0"/>
              </a:rPr>
              <a:t> </a:t>
            </a:r>
            <a:r>
              <a:rPr lang="vi-VN" sz="1300" b="1" dirty="0">
                <a:effectLst/>
                <a:latin typeface="Times New Roman" panose="02020603050405020304" pitchFamily="18" charset="0"/>
                <a:ea typeface="Times New Roman" panose="02020603050405020304" pitchFamily="18" charset="0"/>
              </a:rPr>
              <a:t>cảm</a:t>
            </a:r>
            <a:r>
              <a:rPr lang="vi-VN" sz="1300" b="1" spc="-10" dirty="0">
                <a:effectLst/>
                <a:latin typeface="Times New Roman" panose="02020603050405020304" pitchFamily="18" charset="0"/>
                <a:ea typeface="Times New Roman" panose="02020603050405020304" pitchFamily="18" charset="0"/>
              </a:rPr>
              <a:t> </a:t>
            </a:r>
            <a:r>
              <a:rPr lang="vi-VN" sz="1300" b="1" dirty="0">
                <a:effectLst/>
                <a:latin typeface="Times New Roman" panose="02020603050405020304" pitchFamily="18" charset="0"/>
                <a:ea typeface="Times New Roman" panose="02020603050405020304" pitchFamily="18" charset="0"/>
              </a:rPr>
              <a:t>biến</a:t>
            </a:r>
            <a:r>
              <a:rPr lang="vi-VN" sz="1300" dirty="0">
                <a:effectLst/>
                <a:latin typeface="Times New Roman" panose="02020603050405020304" pitchFamily="18" charset="0"/>
                <a:ea typeface="Times New Roman" panose="02020603050405020304" pitchFamily="18" charset="0"/>
              </a:rPr>
              <a:t>: đọc</a:t>
            </a:r>
            <a:r>
              <a:rPr lang="vi-VN" sz="1300" spc="-5"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giá</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trị</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cảm</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biến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ánh</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sáng</a:t>
            </a:r>
            <a:r>
              <a:rPr lang="en-US" sz="1300" spc="-10"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và</a:t>
            </a:r>
            <a:r>
              <a:rPr lang="vi-VN" sz="1300" spc="-10"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đưa</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về</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khối</a:t>
            </a:r>
            <a:r>
              <a:rPr lang="vi-VN" sz="1300" spc="-10"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vi</a:t>
            </a:r>
            <a:r>
              <a:rPr lang="vi-VN" sz="1300" spc="-10"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điểu</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khiển</a:t>
            </a:r>
            <a:r>
              <a:rPr lang="en-US" sz="1300" dirty="0">
                <a:effectLst/>
                <a:latin typeface="Times New Roman" panose="02020603050405020304" pitchFamily="18" charset="0"/>
                <a:ea typeface="Times New Roman" panose="02020603050405020304" pitchFamily="18" charset="0"/>
              </a:rPr>
              <a:t>.</a:t>
            </a:r>
            <a:endParaRPr lang="en-US" sz="1100" dirty="0">
              <a:effectLst/>
              <a:latin typeface="Times New Roman" panose="02020603050405020304" pitchFamily="18" charset="0"/>
              <a:ea typeface="Times New Roman" panose="02020603050405020304" pitchFamily="18" charset="0"/>
            </a:endParaRPr>
          </a:p>
          <a:p>
            <a:pPr marL="1143000" marR="898525" lvl="2" indent="-228600" algn="just">
              <a:lnSpc>
                <a:spcPct val="110000"/>
              </a:lnSpc>
              <a:spcBef>
                <a:spcPts val="150"/>
              </a:spcBef>
              <a:spcAft>
                <a:spcPts val="0"/>
              </a:spcAft>
              <a:buFont typeface="Symbol" panose="05050102010706020507" pitchFamily="18" charset="2"/>
              <a:buChar char="-"/>
              <a:tabLst>
                <a:tab pos="816610" algn="l"/>
              </a:tabLst>
            </a:pPr>
            <a:r>
              <a:rPr lang="vi-VN" sz="1300" b="1" dirty="0">
                <a:effectLst/>
                <a:latin typeface="Times New Roman" panose="02020603050405020304" pitchFamily="18" charset="0"/>
                <a:ea typeface="Times New Roman" panose="02020603050405020304" pitchFamily="18" charset="0"/>
              </a:rPr>
              <a:t>Khối hiển thị</a:t>
            </a:r>
            <a:r>
              <a:rPr lang="vi-VN" sz="1300" dirty="0">
                <a:effectLst/>
                <a:latin typeface="Times New Roman" panose="02020603050405020304" pitchFamily="18" charset="0"/>
                <a:ea typeface="Times New Roman" panose="02020603050405020304" pitchFamily="18" charset="0"/>
              </a:rPr>
              <a:t>: Hiển thị t</a:t>
            </a:r>
            <a:r>
              <a:rPr lang="en-US" sz="1300" dirty="0" err="1">
                <a:effectLst/>
                <a:latin typeface="Times New Roman" panose="02020603050405020304" pitchFamily="18" charset="0"/>
                <a:ea typeface="Times New Roman" panose="02020603050405020304" pitchFamily="18" charset="0"/>
              </a:rPr>
              <a:t>hời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gian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thực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các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chế</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độ</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hệ</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thống</a:t>
            </a:r>
            <a:r>
              <a:rPr lang="vi-VN" sz="1300" dirty="0">
                <a:effectLst/>
                <a:latin typeface="Times New Roman" panose="02020603050405020304" pitchFamily="18" charset="0"/>
                <a:ea typeface="Times New Roman" panose="02020603050405020304" pitchFamily="18" charset="0"/>
              </a:rPr>
              <a:t> mà khối cảm biến đo được sau khi</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được</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khối</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vi</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điều</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khiển</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xử lý</a:t>
            </a:r>
            <a:r>
              <a:rPr lang="en-US" sz="1300" dirty="0">
                <a:effectLst/>
                <a:latin typeface="Times New Roman" panose="02020603050405020304" pitchFamily="18"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8</a:t>
            </a:fld>
            <a:endParaRPr lang="en-US"/>
          </a:p>
        </p:txBody>
      </p:sp>
    </p:spTree>
    <p:extLst>
      <p:ext uri="{BB962C8B-B14F-4D97-AF65-F5344CB8AC3E}">
        <p14:creationId xmlns:p14="http://schemas.microsoft.com/office/powerpoint/2010/main" val="2845091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87375" marR="0" algn="just">
              <a:spcBef>
                <a:spcPts val="450"/>
              </a:spcBef>
              <a:spcAft>
                <a:spcPts val="0"/>
              </a:spcAft>
            </a:pPr>
            <a:r>
              <a:rPr lang="vi-VN" sz="1300" dirty="0">
                <a:effectLst/>
                <a:latin typeface="Times New Roman" panose="02020603050405020304" pitchFamily="18" charset="0"/>
                <a:ea typeface="Times New Roman" panose="02020603050405020304" pitchFamily="18" charset="0"/>
              </a:rPr>
              <a:t>Các</a:t>
            </a:r>
            <a:r>
              <a:rPr lang="vi-VN" sz="1300" spc="-10"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khối</a:t>
            </a:r>
            <a:r>
              <a:rPr lang="vi-VN" sz="1300" spc="-10"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trong</a:t>
            </a:r>
            <a:r>
              <a:rPr lang="vi-VN" sz="1300" spc="-10"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hệ</a:t>
            </a:r>
            <a:r>
              <a:rPr lang="vi-VN" sz="1300" spc="-10"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thống</a:t>
            </a:r>
            <a:r>
              <a:rPr lang="vi-VN" sz="1300" spc="-10"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được</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phân</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công</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các nhiệm</a:t>
            </a:r>
            <a:r>
              <a:rPr lang="vi-VN" sz="1300" spc="-20"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vụ</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như</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sau:</a:t>
            </a:r>
            <a:endParaRPr lang="en-US" sz="1300" dirty="0">
              <a:effectLst/>
              <a:latin typeface="Times New Roman" panose="02020603050405020304" pitchFamily="18" charset="0"/>
              <a:ea typeface="Times New Roman" panose="02020603050405020304" pitchFamily="18" charset="0"/>
            </a:endParaRPr>
          </a:p>
          <a:p>
            <a:pPr marL="1143000" marR="897890" lvl="2" indent="-228600" algn="just">
              <a:lnSpc>
                <a:spcPct val="110000"/>
              </a:lnSpc>
              <a:spcBef>
                <a:spcPts val="450"/>
              </a:spcBef>
              <a:spcAft>
                <a:spcPts val="0"/>
              </a:spcAft>
              <a:buFont typeface="Symbol" panose="05050102010706020507" pitchFamily="18" charset="2"/>
              <a:buChar char="-"/>
              <a:tabLst>
                <a:tab pos="816610" algn="l"/>
              </a:tabLst>
            </a:pPr>
            <a:r>
              <a:rPr lang="vi-VN" sz="1300" b="1" dirty="0">
                <a:effectLst/>
                <a:latin typeface="Times New Roman" panose="02020603050405020304" pitchFamily="18" charset="0"/>
                <a:ea typeface="Times New Roman" panose="02020603050405020304" pitchFamily="18" charset="0"/>
              </a:rPr>
              <a:t>Khối nguồn</a:t>
            </a:r>
            <a:r>
              <a:rPr lang="vi-VN" sz="1300" dirty="0">
                <a:effectLst/>
                <a:latin typeface="Times New Roman" panose="02020603050405020304" pitchFamily="18" charset="0"/>
                <a:ea typeface="Times New Roman" panose="02020603050405020304" pitchFamily="18" charset="0"/>
              </a:rPr>
              <a:t>: cấp năng lượng cho các khối khác hoạt động theo đúng mức</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điện</a:t>
            </a:r>
            <a:r>
              <a:rPr lang="vi-VN" sz="1300" spc="-10"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áp</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và</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chất</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lượng</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dòng</a:t>
            </a:r>
            <a:r>
              <a:rPr lang="vi-VN" sz="1300" spc="-10"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điện</a:t>
            </a:r>
            <a:r>
              <a:rPr lang="vi-VN" sz="1300" spc="20"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yêu cầu.</a:t>
            </a:r>
            <a:endParaRPr lang="en-US" sz="1100" dirty="0">
              <a:effectLst/>
              <a:latin typeface="Times New Roman" panose="02020603050405020304" pitchFamily="18" charset="0"/>
              <a:ea typeface="Times New Roman" panose="02020603050405020304" pitchFamily="18" charset="0"/>
            </a:endParaRPr>
          </a:p>
          <a:p>
            <a:pPr marL="1143000" marR="897890" lvl="2" indent="-228600" algn="just">
              <a:lnSpc>
                <a:spcPct val="110000"/>
              </a:lnSpc>
              <a:spcBef>
                <a:spcPts val="0"/>
              </a:spcBef>
              <a:spcAft>
                <a:spcPts val="0"/>
              </a:spcAft>
              <a:buFont typeface="Symbol" panose="05050102010706020507" pitchFamily="18" charset="2"/>
              <a:buChar char="-"/>
              <a:tabLst>
                <a:tab pos="816610" algn="l"/>
              </a:tabLst>
            </a:pPr>
            <a:r>
              <a:rPr lang="vi-VN" sz="1300" b="1" dirty="0">
                <a:effectLst/>
                <a:latin typeface="Times New Roman" panose="02020603050405020304" pitchFamily="18" charset="0"/>
                <a:ea typeface="Times New Roman" panose="02020603050405020304" pitchFamily="18" charset="0"/>
              </a:rPr>
              <a:t>Khối điều khiển</a:t>
            </a:r>
            <a:r>
              <a:rPr lang="vi-VN" sz="1300" dirty="0">
                <a:effectLst/>
                <a:latin typeface="Times New Roman" panose="02020603050405020304" pitchFamily="18" charset="0"/>
                <a:ea typeface="Times New Roman" panose="02020603050405020304" pitchFamily="18" charset="0"/>
              </a:rPr>
              <a:t>: Khối vi điều khiển đảm nhận vai trò đầu não điều</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hành toàn bộ hoạt động của hệ thống, bao gồm đọc, xử lý dữ liệu từ</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cảm biến và thay đổi các thông số tính toán của chúng; trao đổi dữ liệu với</a:t>
            </a:r>
            <a:r>
              <a:rPr lang="vi-VN" sz="1300" spc="-310"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khối</a:t>
            </a:r>
            <a:r>
              <a:rPr lang="vi-VN" sz="1300" spc="-10"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hiển</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thị</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để</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hiển</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thị</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dữ liệu.</a:t>
            </a:r>
            <a:endParaRPr lang="en-US" sz="1100" dirty="0">
              <a:effectLst/>
              <a:latin typeface="Times New Roman" panose="02020603050405020304" pitchFamily="18" charset="0"/>
              <a:ea typeface="Times New Roman" panose="02020603050405020304" pitchFamily="18" charset="0"/>
            </a:endParaRPr>
          </a:p>
          <a:p>
            <a:pPr marL="1143000" marR="0" lvl="2" indent="-228600" algn="just">
              <a:lnSpc>
                <a:spcPts val="1495"/>
              </a:lnSpc>
              <a:spcBef>
                <a:spcPts val="0"/>
              </a:spcBef>
              <a:spcAft>
                <a:spcPts val="0"/>
              </a:spcAft>
              <a:buFont typeface="Symbol" panose="05050102010706020507" pitchFamily="18" charset="2"/>
              <a:buChar char="-"/>
              <a:tabLst>
                <a:tab pos="816610" algn="l"/>
              </a:tabLst>
            </a:pPr>
            <a:r>
              <a:rPr lang="vi-VN" sz="1300" b="1" dirty="0">
                <a:effectLst/>
                <a:latin typeface="Times New Roman" panose="02020603050405020304" pitchFamily="18" charset="0"/>
                <a:ea typeface="Times New Roman" panose="02020603050405020304" pitchFamily="18" charset="0"/>
              </a:rPr>
              <a:t>Khối</a:t>
            </a:r>
            <a:r>
              <a:rPr lang="vi-VN" sz="1300" b="1" spc="-15" dirty="0">
                <a:effectLst/>
                <a:latin typeface="Times New Roman" panose="02020603050405020304" pitchFamily="18" charset="0"/>
                <a:ea typeface="Times New Roman" panose="02020603050405020304" pitchFamily="18" charset="0"/>
              </a:rPr>
              <a:t> </a:t>
            </a:r>
            <a:r>
              <a:rPr lang="vi-VN" sz="1300" b="1" dirty="0">
                <a:effectLst/>
                <a:latin typeface="Times New Roman" panose="02020603050405020304" pitchFamily="18" charset="0"/>
                <a:ea typeface="Times New Roman" panose="02020603050405020304" pitchFamily="18" charset="0"/>
              </a:rPr>
              <a:t>chấp</a:t>
            </a:r>
            <a:r>
              <a:rPr lang="vi-VN" sz="1300" b="1" spc="-15" dirty="0">
                <a:effectLst/>
                <a:latin typeface="Times New Roman" panose="02020603050405020304" pitchFamily="18" charset="0"/>
                <a:ea typeface="Times New Roman" panose="02020603050405020304" pitchFamily="18" charset="0"/>
              </a:rPr>
              <a:t> </a:t>
            </a:r>
            <a:r>
              <a:rPr lang="vi-VN" sz="1300" b="1" dirty="0">
                <a:effectLst/>
                <a:latin typeface="Times New Roman" panose="02020603050405020304" pitchFamily="18" charset="0"/>
                <a:ea typeface="Times New Roman" panose="02020603050405020304" pitchFamily="18" charset="0"/>
              </a:rPr>
              <a:t>hành</a:t>
            </a:r>
            <a:r>
              <a:rPr lang="vi-VN" sz="1300" b="1" spc="-10" dirty="0">
                <a:effectLst/>
                <a:latin typeface="Times New Roman" panose="02020603050405020304" pitchFamily="18" charset="0"/>
                <a:ea typeface="Times New Roman" panose="02020603050405020304" pitchFamily="18" charset="0"/>
              </a:rPr>
              <a:t> </a:t>
            </a:r>
            <a:r>
              <a:rPr lang="vi-VN" sz="1300" b="1" dirty="0">
                <a:effectLst/>
                <a:latin typeface="Times New Roman" panose="02020603050405020304" pitchFamily="18" charset="0"/>
                <a:ea typeface="Times New Roman" panose="02020603050405020304" pitchFamily="18" charset="0"/>
              </a:rPr>
              <a:t>(</a:t>
            </a:r>
            <a:r>
              <a:rPr lang="en-US" sz="1300" b="1" dirty="0" err="1">
                <a:effectLst/>
                <a:latin typeface="Times New Roman" panose="02020603050405020304" pitchFamily="18" charset="0"/>
                <a:ea typeface="Times New Roman" panose="02020603050405020304" pitchFamily="18" charset="0"/>
              </a:rPr>
              <a:t>động</a:t>
            </a:r>
            <a:r>
              <a:rPr lang="en-US" sz="1300" b="1" dirty="0">
                <a:effectLst/>
                <a:latin typeface="Times New Roman" panose="02020603050405020304" pitchFamily="18" charset="0"/>
                <a:ea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rPr>
              <a:t>cơ</a:t>
            </a:r>
            <a:r>
              <a:rPr lang="en-US" sz="1300" b="1" dirty="0">
                <a:effectLst/>
                <a:latin typeface="Times New Roman" panose="02020603050405020304" pitchFamily="18" charset="0"/>
                <a:ea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rPr>
              <a:t>bước</a:t>
            </a:r>
            <a:r>
              <a:rPr lang="vi-VN" sz="1300" b="1" dirty="0">
                <a:effectLst/>
                <a:latin typeface="Times New Roman" panose="02020603050405020304" pitchFamily="18" charset="0"/>
                <a:ea typeface="Times New Roman" panose="02020603050405020304" pitchFamily="18" charset="0"/>
              </a:rPr>
              <a:t>)</a:t>
            </a:r>
            <a:r>
              <a:rPr lang="vi-VN" sz="1300" dirty="0">
                <a:effectLst/>
                <a:latin typeface="Times New Roman" panose="02020603050405020304" pitchFamily="18" charset="0"/>
                <a:ea typeface="Times New Roman" panose="02020603050405020304" pitchFamily="18" charset="0"/>
              </a:rPr>
              <a:t>:</a:t>
            </a:r>
            <a:r>
              <a:rPr lang="vi-VN" sz="1300" spc="-10"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là</a:t>
            </a:r>
            <a:r>
              <a:rPr lang="vi-VN" sz="1300" spc="-1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ngoại</a:t>
            </a:r>
            <a:r>
              <a:rPr lang="vi-VN" sz="1300" spc="-1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vi, đối</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tượng</a:t>
            </a:r>
            <a:r>
              <a:rPr lang="vi-VN" sz="1300" spc="-10"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cần</a:t>
            </a:r>
            <a:r>
              <a:rPr lang="vi-VN" sz="1300" spc="-1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điều</a:t>
            </a:r>
            <a:r>
              <a:rPr lang="vi-VN" sz="1300" spc="-1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khiển</a:t>
            </a:r>
            <a:r>
              <a:rPr lang="en-US" sz="1300" dirty="0">
                <a:effectLst/>
                <a:latin typeface="Times New Roman" panose="02020603050405020304" pitchFamily="18" charset="0"/>
                <a:ea typeface="Times New Roman" panose="02020603050405020304" pitchFamily="18" charset="0"/>
              </a:rPr>
              <a:t>.</a:t>
            </a:r>
            <a:endParaRPr lang="en-US" sz="1100" dirty="0">
              <a:effectLst/>
              <a:latin typeface="Times New Roman" panose="02020603050405020304" pitchFamily="18" charset="0"/>
              <a:ea typeface="Times New Roman" panose="02020603050405020304" pitchFamily="18" charset="0"/>
            </a:endParaRPr>
          </a:p>
          <a:p>
            <a:pPr marL="1143000" marR="0" lvl="2" indent="-228600" algn="just">
              <a:lnSpc>
                <a:spcPts val="1495"/>
              </a:lnSpc>
              <a:spcBef>
                <a:spcPts val="0"/>
              </a:spcBef>
              <a:spcAft>
                <a:spcPts val="0"/>
              </a:spcAft>
              <a:buFont typeface="Symbol" panose="05050102010706020507" pitchFamily="18" charset="2"/>
              <a:buChar char="-"/>
              <a:tabLst>
                <a:tab pos="816610" algn="l"/>
              </a:tabLst>
            </a:pPr>
            <a:r>
              <a:rPr lang="vi-VN" sz="1300" b="1" dirty="0">
                <a:effectLst/>
                <a:latin typeface="Times New Roman" panose="02020603050405020304" pitchFamily="18" charset="0"/>
                <a:ea typeface="Times New Roman" panose="02020603050405020304" pitchFamily="18" charset="0"/>
              </a:rPr>
              <a:t>Khối</a:t>
            </a:r>
            <a:r>
              <a:rPr lang="vi-VN" sz="1300" b="1" spc="-10" dirty="0">
                <a:effectLst/>
                <a:latin typeface="Times New Roman" panose="02020603050405020304" pitchFamily="18" charset="0"/>
                <a:ea typeface="Times New Roman" panose="02020603050405020304" pitchFamily="18" charset="0"/>
              </a:rPr>
              <a:t> </a:t>
            </a:r>
            <a:r>
              <a:rPr lang="vi-VN" sz="1300" b="1" dirty="0">
                <a:effectLst/>
                <a:latin typeface="Times New Roman" panose="02020603050405020304" pitchFamily="18" charset="0"/>
                <a:ea typeface="Times New Roman" panose="02020603050405020304" pitchFamily="18" charset="0"/>
              </a:rPr>
              <a:t>cảm</a:t>
            </a:r>
            <a:r>
              <a:rPr lang="vi-VN" sz="1300" b="1" spc="-10" dirty="0">
                <a:effectLst/>
                <a:latin typeface="Times New Roman" panose="02020603050405020304" pitchFamily="18" charset="0"/>
                <a:ea typeface="Times New Roman" panose="02020603050405020304" pitchFamily="18" charset="0"/>
              </a:rPr>
              <a:t> </a:t>
            </a:r>
            <a:r>
              <a:rPr lang="vi-VN" sz="1300" b="1" dirty="0">
                <a:effectLst/>
                <a:latin typeface="Times New Roman" panose="02020603050405020304" pitchFamily="18" charset="0"/>
                <a:ea typeface="Times New Roman" panose="02020603050405020304" pitchFamily="18" charset="0"/>
              </a:rPr>
              <a:t>biến</a:t>
            </a:r>
            <a:r>
              <a:rPr lang="vi-VN" sz="1300" dirty="0">
                <a:effectLst/>
                <a:latin typeface="Times New Roman" panose="02020603050405020304" pitchFamily="18" charset="0"/>
                <a:ea typeface="Times New Roman" panose="02020603050405020304" pitchFamily="18" charset="0"/>
              </a:rPr>
              <a:t>: đọc</a:t>
            </a:r>
            <a:r>
              <a:rPr lang="vi-VN" sz="1300" spc="-5"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giá</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trị</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cảm</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biến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ánh</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sáng</a:t>
            </a:r>
            <a:r>
              <a:rPr lang="en-US" sz="1300" spc="-10"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và</a:t>
            </a:r>
            <a:r>
              <a:rPr lang="vi-VN" sz="1300" spc="-10"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đưa</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về</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khối</a:t>
            </a:r>
            <a:r>
              <a:rPr lang="vi-VN" sz="1300" spc="-10"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vi</a:t>
            </a:r>
            <a:r>
              <a:rPr lang="vi-VN" sz="1300" spc="-10"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điểu</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khiển</a:t>
            </a:r>
            <a:r>
              <a:rPr lang="en-US" sz="1300" dirty="0">
                <a:effectLst/>
                <a:latin typeface="Times New Roman" panose="02020603050405020304" pitchFamily="18" charset="0"/>
                <a:ea typeface="Times New Roman" panose="02020603050405020304" pitchFamily="18" charset="0"/>
              </a:rPr>
              <a:t>.</a:t>
            </a:r>
            <a:endParaRPr lang="en-US" sz="1100" dirty="0">
              <a:effectLst/>
              <a:latin typeface="Times New Roman" panose="02020603050405020304" pitchFamily="18" charset="0"/>
              <a:ea typeface="Times New Roman" panose="02020603050405020304" pitchFamily="18" charset="0"/>
            </a:endParaRPr>
          </a:p>
          <a:p>
            <a:pPr marL="1143000" marR="898525" lvl="2" indent="-228600" algn="just">
              <a:lnSpc>
                <a:spcPct val="110000"/>
              </a:lnSpc>
              <a:spcBef>
                <a:spcPts val="150"/>
              </a:spcBef>
              <a:spcAft>
                <a:spcPts val="0"/>
              </a:spcAft>
              <a:buFont typeface="Symbol" panose="05050102010706020507" pitchFamily="18" charset="2"/>
              <a:buChar char="-"/>
              <a:tabLst>
                <a:tab pos="816610" algn="l"/>
              </a:tabLst>
            </a:pPr>
            <a:r>
              <a:rPr lang="vi-VN" sz="1300" b="1" dirty="0">
                <a:effectLst/>
                <a:latin typeface="Times New Roman" panose="02020603050405020304" pitchFamily="18" charset="0"/>
                <a:ea typeface="Times New Roman" panose="02020603050405020304" pitchFamily="18" charset="0"/>
              </a:rPr>
              <a:t>Khối hiển thị</a:t>
            </a:r>
            <a:r>
              <a:rPr lang="vi-VN" sz="1300" dirty="0">
                <a:effectLst/>
                <a:latin typeface="Times New Roman" panose="02020603050405020304" pitchFamily="18" charset="0"/>
                <a:ea typeface="Times New Roman" panose="02020603050405020304" pitchFamily="18" charset="0"/>
              </a:rPr>
              <a:t>: Hiển thị t</a:t>
            </a:r>
            <a:r>
              <a:rPr lang="en-US" sz="1300" dirty="0" err="1">
                <a:effectLst/>
                <a:latin typeface="Times New Roman" panose="02020603050405020304" pitchFamily="18" charset="0"/>
                <a:ea typeface="Times New Roman" panose="02020603050405020304" pitchFamily="18" charset="0"/>
              </a:rPr>
              <a:t>hời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gian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thực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các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chế</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độ</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hệ</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thống</a:t>
            </a:r>
            <a:r>
              <a:rPr lang="vi-VN" sz="1300" dirty="0">
                <a:effectLst/>
                <a:latin typeface="Times New Roman" panose="02020603050405020304" pitchFamily="18" charset="0"/>
                <a:ea typeface="Times New Roman" panose="02020603050405020304" pitchFamily="18" charset="0"/>
              </a:rPr>
              <a:t> mà khối cảm biến đo được sau khi</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được</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khối</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vi</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điều</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khiển</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xử lý</a:t>
            </a:r>
            <a:r>
              <a:rPr lang="en-US" sz="1300" dirty="0">
                <a:effectLst/>
                <a:latin typeface="Times New Roman" panose="02020603050405020304" pitchFamily="18"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9</a:t>
            </a:fld>
            <a:endParaRPr lang="en-US"/>
          </a:p>
        </p:txBody>
      </p:sp>
    </p:spTree>
    <p:extLst>
      <p:ext uri="{BB962C8B-B14F-4D97-AF65-F5344CB8AC3E}">
        <p14:creationId xmlns:p14="http://schemas.microsoft.com/office/powerpoint/2010/main" val="2771605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87375" marR="0" algn="just">
              <a:spcBef>
                <a:spcPts val="450"/>
              </a:spcBef>
              <a:spcAft>
                <a:spcPts val="0"/>
              </a:spcAft>
            </a:pPr>
            <a:r>
              <a:rPr lang="vi-VN" sz="1300" dirty="0">
                <a:effectLst/>
                <a:latin typeface="Times New Roman" panose="02020603050405020304" pitchFamily="18" charset="0"/>
                <a:ea typeface="Times New Roman" panose="02020603050405020304" pitchFamily="18" charset="0"/>
              </a:rPr>
              <a:t>Các</a:t>
            </a:r>
            <a:r>
              <a:rPr lang="vi-VN" sz="1300" spc="-10"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khối</a:t>
            </a:r>
            <a:r>
              <a:rPr lang="vi-VN" sz="1300" spc="-10"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trong</a:t>
            </a:r>
            <a:r>
              <a:rPr lang="vi-VN" sz="1300" spc="-10"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hệ</a:t>
            </a:r>
            <a:r>
              <a:rPr lang="vi-VN" sz="1300" spc="-10"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thống</a:t>
            </a:r>
            <a:r>
              <a:rPr lang="vi-VN" sz="1300" spc="-10"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được</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phân</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công</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các nhiệm</a:t>
            </a:r>
            <a:r>
              <a:rPr lang="vi-VN" sz="1300" spc="-20"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vụ</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như</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sau:</a:t>
            </a:r>
            <a:endParaRPr lang="en-US" sz="1300" dirty="0">
              <a:effectLst/>
              <a:latin typeface="Times New Roman" panose="02020603050405020304" pitchFamily="18" charset="0"/>
              <a:ea typeface="Times New Roman" panose="02020603050405020304" pitchFamily="18" charset="0"/>
            </a:endParaRPr>
          </a:p>
          <a:p>
            <a:pPr marL="1143000" marR="897890" lvl="2" indent="-228600" algn="just">
              <a:lnSpc>
                <a:spcPct val="110000"/>
              </a:lnSpc>
              <a:spcBef>
                <a:spcPts val="450"/>
              </a:spcBef>
              <a:spcAft>
                <a:spcPts val="0"/>
              </a:spcAft>
              <a:buFont typeface="Symbol" panose="05050102010706020507" pitchFamily="18" charset="2"/>
              <a:buChar char="-"/>
              <a:tabLst>
                <a:tab pos="816610" algn="l"/>
              </a:tabLst>
            </a:pPr>
            <a:r>
              <a:rPr lang="vi-VN" sz="1300" b="1" dirty="0">
                <a:effectLst/>
                <a:latin typeface="Times New Roman" panose="02020603050405020304" pitchFamily="18" charset="0"/>
                <a:ea typeface="Times New Roman" panose="02020603050405020304" pitchFamily="18" charset="0"/>
              </a:rPr>
              <a:t>Khối nguồn</a:t>
            </a:r>
            <a:r>
              <a:rPr lang="vi-VN" sz="1300" dirty="0">
                <a:effectLst/>
                <a:latin typeface="Times New Roman" panose="02020603050405020304" pitchFamily="18" charset="0"/>
                <a:ea typeface="Times New Roman" panose="02020603050405020304" pitchFamily="18" charset="0"/>
              </a:rPr>
              <a:t>: cấp năng lượng cho các khối khác hoạt động theo đúng mức</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điện</a:t>
            </a:r>
            <a:r>
              <a:rPr lang="vi-VN" sz="1300" spc="-10"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áp</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và</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chất</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lượng</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dòng</a:t>
            </a:r>
            <a:r>
              <a:rPr lang="vi-VN" sz="1300" spc="-10"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điện</a:t>
            </a:r>
            <a:r>
              <a:rPr lang="vi-VN" sz="1300" spc="20"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yêu cầu.</a:t>
            </a:r>
            <a:endParaRPr lang="en-US" sz="1100" dirty="0">
              <a:effectLst/>
              <a:latin typeface="Times New Roman" panose="02020603050405020304" pitchFamily="18" charset="0"/>
              <a:ea typeface="Times New Roman" panose="02020603050405020304" pitchFamily="18" charset="0"/>
            </a:endParaRPr>
          </a:p>
          <a:p>
            <a:pPr marL="1143000" marR="897890" lvl="2" indent="-228600" algn="just">
              <a:lnSpc>
                <a:spcPct val="110000"/>
              </a:lnSpc>
              <a:spcBef>
                <a:spcPts val="0"/>
              </a:spcBef>
              <a:spcAft>
                <a:spcPts val="0"/>
              </a:spcAft>
              <a:buFont typeface="Symbol" panose="05050102010706020507" pitchFamily="18" charset="2"/>
              <a:buChar char="-"/>
              <a:tabLst>
                <a:tab pos="816610" algn="l"/>
              </a:tabLst>
            </a:pPr>
            <a:r>
              <a:rPr lang="vi-VN" sz="1300" b="1" dirty="0">
                <a:effectLst/>
                <a:latin typeface="Times New Roman" panose="02020603050405020304" pitchFamily="18" charset="0"/>
                <a:ea typeface="Times New Roman" panose="02020603050405020304" pitchFamily="18" charset="0"/>
              </a:rPr>
              <a:t>Khối điều khiển</a:t>
            </a:r>
            <a:r>
              <a:rPr lang="vi-VN" sz="1300" dirty="0">
                <a:effectLst/>
                <a:latin typeface="Times New Roman" panose="02020603050405020304" pitchFamily="18" charset="0"/>
                <a:ea typeface="Times New Roman" panose="02020603050405020304" pitchFamily="18" charset="0"/>
              </a:rPr>
              <a:t>: Khối vi điều khiển đảm nhận vai trò đầu não điều</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hành toàn bộ hoạt động của hệ thống, bao gồm đọc, xử lý dữ liệu từ</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cảm biến và thay đổi các thông số tính toán của chúng; trao đổi dữ liệu với</a:t>
            </a:r>
            <a:r>
              <a:rPr lang="vi-VN" sz="1300" spc="-310"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khối</a:t>
            </a:r>
            <a:r>
              <a:rPr lang="vi-VN" sz="1300" spc="-10"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hiển</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thị</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để</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hiển</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thị</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dữ liệu.</a:t>
            </a:r>
            <a:endParaRPr lang="en-US" sz="1100" dirty="0">
              <a:effectLst/>
              <a:latin typeface="Times New Roman" panose="02020603050405020304" pitchFamily="18" charset="0"/>
              <a:ea typeface="Times New Roman" panose="02020603050405020304" pitchFamily="18" charset="0"/>
            </a:endParaRPr>
          </a:p>
          <a:p>
            <a:pPr marL="1143000" marR="0" lvl="2" indent="-228600" algn="just">
              <a:lnSpc>
                <a:spcPts val="1495"/>
              </a:lnSpc>
              <a:spcBef>
                <a:spcPts val="0"/>
              </a:spcBef>
              <a:spcAft>
                <a:spcPts val="0"/>
              </a:spcAft>
              <a:buFont typeface="Symbol" panose="05050102010706020507" pitchFamily="18" charset="2"/>
              <a:buChar char="-"/>
              <a:tabLst>
                <a:tab pos="816610" algn="l"/>
              </a:tabLst>
            </a:pPr>
            <a:r>
              <a:rPr lang="vi-VN" sz="1300" b="1" dirty="0">
                <a:effectLst/>
                <a:latin typeface="Times New Roman" panose="02020603050405020304" pitchFamily="18" charset="0"/>
                <a:ea typeface="Times New Roman" panose="02020603050405020304" pitchFamily="18" charset="0"/>
              </a:rPr>
              <a:t>Khối</a:t>
            </a:r>
            <a:r>
              <a:rPr lang="vi-VN" sz="1300" b="1" spc="-15" dirty="0">
                <a:effectLst/>
                <a:latin typeface="Times New Roman" panose="02020603050405020304" pitchFamily="18" charset="0"/>
                <a:ea typeface="Times New Roman" panose="02020603050405020304" pitchFamily="18" charset="0"/>
              </a:rPr>
              <a:t> </a:t>
            </a:r>
            <a:r>
              <a:rPr lang="vi-VN" sz="1300" b="1" dirty="0">
                <a:effectLst/>
                <a:latin typeface="Times New Roman" panose="02020603050405020304" pitchFamily="18" charset="0"/>
                <a:ea typeface="Times New Roman" panose="02020603050405020304" pitchFamily="18" charset="0"/>
              </a:rPr>
              <a:t>chấp</a:t>
            </a:r>
            <a:r>
              <a:rPr lang="vi-VN" sz="1300" b="1" spc="-15" dirty="0">
                <a:effectLst/>
                <a:latin typeface="Times New Roman" panose="02020603050405020304" pitchFamily="18" charset="0"/>
                <a:ea typeface="Times New Roman" panose="02020603050405020304" pitchFamily="18" charset="0"/>
              </a:rPr>
              <a:t> </a:t>
            </a:r>
            <a:r>
              <a:rPr lang="vi-VN" sz="1300" b="1" dirty="0">
                <a:effectLst/>
                <a:latin typeface="Times New Roman" panose="02020603050405020304" pitchFamily="18" charset="0"/>
                <a:ea typeface="Times New Roman" panose="02020603050405020304" pitchFamily="18" charset="0"/>
              </a:rPr>
              <a:t>hành</a:t>
            </a:r>
            <a:r>
              <a:rPr lang="vi-VN" sz="1300" b="1" spc="-10" dirty="0">
                <a:effectLst/>
                <a:latin typeface="Times New Roman" panose="02020603050405020304" pitchFamily="18" charset="0"/>
                <a:ea typeface="Times New Roman" panose="02020603050405020304" pitchFamily="18" charset="0"/>
              </a:rPr>
              <a:t> </a:t>
            </a:r>
            <a:r>
              <a:rPr lang="vi-VN" sz="1300" b="1" dirty="0">
                <a:effectLst/>
                <a:latin typeface="Times New Roman" panose="02020603050405020304" pitchFamily="18" charset="0"/>
                <a:ea typeface="Times New Roman" panose="02020603050405020304" pitchFamily="18" charset="0"/>
              </a:rPr>
              <a:t>(</a:t>
            </a:r>
            <a:r>
              <a:rPr lang="en-US" sz="1300" b="1" dirty="0" err="1">
                <a:effectLst/>
                <a:latin typeface="Times New Roman" panose="02020603050405020304" pitchFamily="18" charset="0"/>
                <a:ea typeface="Times New Roman" panose="02020603050405020304" pitchFamily="18" charset="0"/>
              </a:rPr>
              <a:t>động</a:t>
            </a:r>
            <a:r>
              <a:rPr lang="en-US" sz="1300" b="1" dirty="0">
                <a:effectLst/>
                <a:latin typeface="Times New Roman" panose="02020603050405020304" pitchFamily="18" charset="0"/>
                <a:ea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rPr>
              <a:t>cơ</a:t>
            </a:r>
            <a:r>
              <a:rPr lang="en-US" sz="1300" b="1" dirty="0">
                <a:effectLst/>
                <a:latin typeface="Times New Roman" panose="02020603050405020304" pitchFamily="18" charset="0"/>
                <a:ea typeface="Times New Roman" panose="02020603050405020304" pitchFamily="18" charset="0"/>
              </a:rPr>
              <a:t> </a:t>
            </a:r>
            <a:r>
              <a:rPr lang="en-US" sz="1300" b="1" dirty="0" err="1">
                <a:effectLst/>
                <a:latin typeface="Times New Roman" panose="02020603050405020304" pitchFamily="18" charset="0"/>
                <a:ea typeface="Times New Roman" panose="02020603050405020304" pitchFamily="18" charset="0"/>
              </a:rPr>
              <a:t>bước</a:t>
            </a:r>
            <a:r>
              <a:rPr lang="vi-VN" sz="1300" b="1" dirty="0">
                <a:effectLst/>
                <a:latin typeface="Times New Roman" panose="02020603050405020304" pitchFamily="18" charset="0"/>
                <a:ea typeface="Times New Roman" panose="02020603050405020304" pitchFamily="18" charset="0"/>
              </a:rPr>
              <a:t>)</a:t>
            </a:r>
            <a:r>
              <a:rPr lang="vi-VN" sz="1300" dirty="0">
                <a:effectLst/>
                <a:latin typeface="Times New Roman" panose="02020603050405020304" pitchFamily="18" charset="0"/>
                <a:ea typeface="Times New Roman" panose="02020603050405020304" pitchFamily="18" charset="0"/>
              </a:rPr>
              <a:t>:</a:t>
            </a:r>
            <a:r>
              <a:rPr lang="vi-VN" sz="1300" spc="-10"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là</a:t>
            </a:r>
            <a:r>
              <a:rPr lang="vi-VN" sz="1300" spc="-1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ngoại</a:t>
            </a:r>
            <a:r>
              <a:rPr lang="vi-VN" sz="1300" spc="-1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vi, đối</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tượng</a:t>
            </a:r>
            <a:r>
              <a:rPr lang="vi-VN" sz="1300" spc="-10"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cần</a:t>
            </a:r>
            <a:r>
              <a:rPr lang="vi-VN" sz="1300" spc="-1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điều</a:t>
            </a:r>
            <a:r>
              <a:rPr lang="vi-VN" sz="1300" spc="-1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khiển</a:t>
            </a:r>
            <a:r>
              <a:rPr lang="en-US" sz="1300" dirty="0">
                <a:effectLst/>
                <a:latin typeface="Times New Roman" panose="02020603050405020304" pitchFamily="18" charset="0"/>
                <a:ea typeface="Times New Roman" panose="02020603050405020304" pitchFamily="18" charset="0"/>
              </a:rPr>
              <a:t>.</a:t>
            </a:r>
            <a:endParaRPr lang="en-US" sz="1100" dirty="0">
              <a:effectLst/>
              <a:latin typeface="Times New Roman" panose="02020603050405020304" pitchFamily="18" charset="0"/>
              <a:ea typeface="Times New Roman" panose="02020603050405020304" pitchFamily="18" charset="0"/>
            </a:endParaRPr>
          </a:p>
          <a:p>
            <a:pPr marL="1143000" marR="0" lvl="2" indent="-228600" algn="just">
              <a:lnSpc>
                <a:spcPts val="1495"/>
              </a:lnSpc>
              <a:spcBef>
                <a:spcPts val="0"/>
              </a:spcBef>
              <a:spcAft>
                <a:spcPts val="0"/>
              </a:spcAft>
              <a:buFont typeface="Symbol" panose="05050102010706020507" pitchFamily="18" charset="2"/>
              <a:buChar char="-"/>
              <a:tabLst>
                <a:tab pos="816610" algn="l"/>
              </a:tabLst>
            </a:pPr>
            <a:r>
              <a:rPr lang="vi-VN" sz="1300" b="1" dirty="0">
                <a:effectLst/>
                <a:latin typeface="Times New Roman" panose="02020603050405020304" pitchFamily="18" charset="0"/>
                <a:ea typeface="Times New Roman" panose="02020603050405020304" pitchFamily="18" charset="0"/>
              </a:rPr>
              <a:t>Khối</a:t>
            </a:r>
            <a:r>
              <a:rPr lang="vi-VN" sz="1300" b="1" spc="-10" dirty="0">
                <a:effectLst/>
                <a:latin typeface="Times New Roman" panose="02020603050405020304" pitchFamily="18" charset="0"/>
                <a:ea typeface="Times New Roman" panose="02020603050405020304" pitchFamily="18" charset="0"/>
              </a:rPr>
              <a:t> </a:t>
            </a:r>
            <a:r>
              <a:rPr lang="vi-VN" sz="1300" b="1" dirty="0">
                <a:effectLst/>
                <a:latin typeface="Times New Roman" panose="02020603050405020304" pitchFamily="18" charset="0"/>
                <a:ea typeface="Times New Roman" panose="02020603050405020304" pitchFamily="18" charset="0"/>
              </a:rPr>
              <a:t>cảm</a:t>
            </a:r>
            <a:r>
              <a:rPr lang="vi-VN" sz="1300" b="1" spc="-10" dirty="0">
                <a:effectLst/>
                <a:latin typeface="Times New Roman" panose="02020603050405020304" pitchFamily="18" charset="0"/>
                <a:ea typeface="Times New Roman" panose="02020603050405020304" pitchFamily="18" charset="0"/>
              </a:rPr>
              <a:t> </a:t>
            </a:r>
            <a:r>
              <a:rPr lang="vi-VN" sz="1300" b="1" dirty="0">
                <a:effectLst/>
                <a:latin typeface="Times New Roman" panose="02020603050405020304" pitchFamily="18" charset="0"/>
                <a:ea typeface="Times New Roman" panose="02020603050405020304" pitchFamily="18" charset="0"/>
              </a:rPr>
              <a:t>biến</a:t>
            </a:r>
            <a:r>
              <a:rPr lang="vi-VN" sz="1300" dirty="0">
                <a:effectLst/>
                <a:latin typeface="Times New Roman" panose="02020603050405020304" pitchFamily="18" charset="0"/>
                <a:ea typeface="Times New Roman" panose="02020603050405020304" pitchFamily="18" charset="0"/>
              </a:rPr>
              <a:t>: đọc</a:t>
            </a:r>
            <a:r>
              <a:rPr lang="vi-VN" sz="1300" spc="-5"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giá</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trị</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cảm</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biến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ánh</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sáng</a:t>
            </a:r>
            <a:r>
              <a:rPr lang="en-US" sz="1300" spc="-10"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và</a:t>
            </a:r>
            <a:r>
              <a:rPr lang="vi-VN" sz="1300" spc="-10"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đưa</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về</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khối</a:t>
            </a:r>
            <a:r>
              <a:rPr lang="vi-VN" sz="1300" spc="-10"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vi</a:t>
            </a:r>
            <a:r>
              <a:rPr lang="vi-VN" sz="1300" spc="-10"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điểu</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khiển</a:t>
            </a:r>
            <a:r>
              <a:rPr lang="en-US" sz="1300" dirty="0">
                <a:effectLst/>
                <a:latin typeface="Times New Roman" panose="02020603050405020304" pitchFamily="18" charset="0"/>
                <a:ea typeface="Times New Roman" panose="02020603050405020304" pitchFamily="18" charset="0"/>
              </a:rPr>
              <a:t>.</a:t>
            </a:r>
            <a:endParaRPr lang="en-US" sz="1100" dirty="0">
              <a:effectLst/>
              <a:latin typeface="Times New Roman" panose="02020603050405020304" pitchFamily="18" charset="0"/>
              <a:ea typeface="Times New Roman" panose="02020603050405020304" pitchFamily="18" charset="0"/>
            </a:endParaRPr>
          </a:p>
          <a:p>
            <a:pPr marL="1143000" marR="898525" lvl="2" indent="-228600" algn="just">
              <a:lnSpc>
                <a:spcPct val="110000"/>
              </a:lnSpc>
              <a:spcBef>
                <a:spcPts val="150"/>
              </a:spcBef>
              <a:spcAft>
                <a:spcPts val="0"/>
              </a:spcAft>
              <a:buFont typeface="Symbol" panose="05050102010706020507" pitchFamily="18" charset="2"/>
              <a:buChar char="-"/>
              <a:tabLst>
                <a:tab pos="816610" algn="l"/>
              </a:tabLst>
            </a:pPr>
            <a:r>
              <a:rPr lang="vi-VN" sz="1300" b="1" dirty="0">
                <a:effectLst/>
                <a:latin typeface="Times New Roman" panose="02020603050405020304" pitchFamily="18" charset="0"/>
                <a:ea typeface="Times New Roman" panose="02020603050405020304" pitchFamily="18" charset="0"/>
              </a:rPr>
              <a:t>Khối hiển thị</a:t>
            </a:r>
            <a:r>
              <a:rPr lang="vi-VN" sz="1300" dirty="0">
                <a:effectLst/>
                <a:latin typeface="Times New Roman" panose="02020603050405020304" pitchFamily="18" charset="0"/>
                <a:ea typeface="Times New Roman" panose="02020603050405020304" pitchFamily="18" charset="0"/>
              </a:rPr>
              <a:t>: Hiển thị t</a:t>
            </a:r>
            <a:r>
              <a:rPr lang="en-US" sz="1300" dirty="0" err="1">
                <a:effectLst/>
                <a:latin typeface="Times New Roman" panose="02020603050405020304" pitchFamily="18" charset="0"/>
                <a:ea typeface="Times New Roman" panose="02020603050405020304" pitchFamily="18" charset="0"/>
              </a:rPr>
              <a:t>hời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gian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thực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các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chế</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độ</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hệ</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thống</a:t>
            </a:r>
            <a:r>
              <a:rPr lang="vi-VN" sz="1300" dirty="0">
                <a:effectLst/>
                <a:latin typeface="Times New Roman" panose="02020603050405020304" pitchFamily="18" charset="0"/>
                <a:ea typeface="Times New Roman" panose="02020603050405020304" pitchFamily="18" charset="0"/>
              </a:rPr>
              <a:t> mà khối cảm biến đo được sau khi</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được</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khối</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vi</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điều</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khiển</a:t>
            </a:r>
            <a:r>
              <a:rPr lang="vi-VN" sz="1300" spc="-5" dirty="0">
                <a:effectLst/>
                <a:latin typeface="Times New Roman" panose="02020603050405020304" pitchFamily="18" charset="0"/>
                <a:ea typeface="Times New Roman" panose="02020603050405020304" pitchFamily="18" charset="0"/>
              </a:rPr>
              <a:t> </a:t>
            </a:r>
            <a:r>
              <a:rPr lang="vi-VN" sz="1300" dirty="0">
                <a:effectLst/>
                <a:latin typeface="Times New Roman" panose="02020603050405020304" pitchFamily="18" charset="0"/>
                <a:ea typeface="Times New Roman" panose="02020603050405020304" pitchFamily="18" charset="0"/>
              </a:rPr>
              <a:t>xử lý</a:t>
            </a:r>
            <a:r>
              <a:rPr lang="en-US" sz="1300" dirty="0">
                <a:effectLst/>
                <a:latin typeface="Times New Roman" panose="02020603050405020304" pitchFamily="18"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10</a:t>
            </a:fld>
            <a:endParaRPr lang="en-US"/>
          </a:p>
        </p:txBody>
      </p:sp>
    </p:spTree>
    <p:extLst>
      <p:ext uri="{BB962C8B-B14F-4D97-AF65-F5344CB8AC3E}">
        <p14:creationId xmlns:p14="http://schemas.microsoft.com/office/powerpoint/2010/main" val="2260797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11</a:t>
            </a:fld>
            <a:endParaRPr lang="en-US"/>
          </a:p>
        </p:txBody>
      </p:sp>
    </p:spTree>
    <p:extLst>
      <p:ext uri="{BB962C8B-B14F-4D97-AF65-F5344CB8AC3E}">
        <p14:creationId xmlns:p14="http://schemas.microsoft.com/office/powerpoint/2010/main" val="2588461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12</a:t>
            </a:fld>
            <a:endParaRPr lang="en-US"/>
          </a:p>
        </p:txBody>
      </p:sp>
    </p:spTree>
    <p:extLst>
      <p:ext uri="{BB962C8B-B14F-4D97-AF65-F5344CB8AC3E}">
        <p14:creationId xmlns:p14="http://schemas.microsoft.com/office/powerpoint/2010/main" val="4013410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13</a:t>
            </a:fld>
            <a:endParaRPr lang="en-US"/>
          </a:p>
        </p:txBody>
      </p:sp>
    </p:spTree>
    <p:extLst>
      <p:ext uri="{BB962C8B-B14F-4D97-AF65-F5344CB8AC3E}">
        <p14:creationId xmlns:p14="http://schemas.microsoft.com/office/powerpoint/2010/main" val="37550980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2/20/2024</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2/20/2024</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8170462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3" r:id="rId1"/>
    <p:sldLayoutId id="2147483678"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latin typeface="+mn-lt"/>
              </a:rPr>
              <a:pPr/>
              <a:t>1</a:t>
            </a:fld>
            <a:endParaRPr lang="en-US" dirty="0">
              <a:latin typeface="+mn-lt"/>
            </a:endParaRPr>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a:xfrm>
            <a:off x="264985" y="78612"/>
            <a:ext cx="8673846" cy="451739"/>
          </a:xfrm>
        </p:spPr>
        <p:txBody>
          <a:bodyPr/>
          <a:lstStyle/>
          <a:p>
            <a:r>
              <a:rPr lang="en-US" sz="2600" dirty="0">
                <a:latin typeface="+mn-lt"/>
              </a:rPr>
              <a:t>I. TỔNG QUAN ĐỀ TÀI</a:t>
            </a:r>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a:xfrm>
            <a:off x="250683" y="899542"/>
            <a:ext cx="5549031" cy="5303393"/>
          </a:xfrm>
        </p:spPr>
        <p:txBody>
          <a:bodyPr/>
          <a:lstStyle/>
          <a:p>
            <a:pPr marL="0" marR="0" indent="0">
              <a:lnSpc>
                <a:spcPct val="107000"/>
              </a:lnSpc>
              <a:spcBef>
                <a:spcPts val="0"/>
              </a:spcBef>
              <a:spcAft>
                <a:spcPts val="800"/>
              </a:spcAft>
              <a:buNone/>
            </a:pPr>
            <a:r>
              <a:rPr lang="en-US" sz="1600" b="1" i="1" kern="100" dirty="0">
                <a:latin typeface="+mn-lt"/>
                <a:ea typeface="Yu Mincho" panose="02020400000000000000" pitchFamily="18" charset="-128"/>
                <a:cs typeface="Times New Roman" panose="02020603050405020304" pitchFamily="18" charset="0"/>
              </a:rPr>
              <a:t>MỤC TIÊU THIẾT KẾ</a:t>
            </a:r>
          </a:p>
          <a:p>
            <a:pPr marL="0" marR="0" indent="0">
              <a:lnSpc>
                <a:spcPct val="107000"/>
              </a:lnSpc>
              <a:spcBef>
                <a:spcPts val="0"/>
              </a:spcBef>
              <a:spcAft>
                <a:spcPts val="800"/>
              </a:spcAft>
              <a:buNone/>
            </a:pPr>
            <a:r>
              <a:rPr lang="en-US" sz="1800" kern="100" dirty="0" err="1">
                <a:effectLst/>
                <a:latin typeface="+mn-lt"/>
                <a:ea typeface="Yu Mincho" panose="02020400000000000000" pitchFamily="18" charset="-128"/>
                <a:cs typeface="Times New Roman" panose="02020603050405020304" pitchFamily="18" charset="0"/>
              </a:rPr>
              <a:t>Mô</a:t>
            </a:r>
            <a:r>
              <a:rPr lang="en-US" sz="1800" kern="100" dirty="0">
                <a:effectLst/>
                <a:latin typeface="+mn-lt"/>
                <a:ea typeface="Yu Mincho" panose="02020400000000000000" pitchFamily="18" charset="-128"/>
                <a:cs typeface="Times New Roman" panose="02020603050405020304" pitchFamily="18" charset="0"/>
              </a:rPr>
              <a:t> </a:t>
            </a:r>
            <a:r>
              <a:rPr lang="en-US" sz="1800" kern="100" dirty="0" err="1">
                <a:effectLst/>
                <a:latin typeface="+mn-lt"/>
                <a:ea typeface="Yu Mincho" panose="02020400000000000000" pitchFamily="18" charset="-128"/>
                <a:cs typeface="Times New Roman" panose="02020603050405020304" pitchFamily="18" charset="0"/>
              </a:rPr>
              <a:t>hình</a:t>
            </a:r>
            <a:r>
              <a:rPr lang="en-US" sz="1800" kern="100" dirty="0">
                <a:effectLst/>
                <a:latin typeface="+mn-lt"/>
                <a:ea typeface="Yu Mincho" panose="02020400000000000000" pitchFamily="18" charset="-128"/>
                <a:cs typeface="Times New Roman" panose="02020603050405020304" pitchFamily="18" charset="0"/>
              </a:rPr>
              <a:t> </a:t>
            </a:r>
            <a:r>
              <a:rPr lang="en-US" sz="1800" kern="100" dirty="0" err="1">
                <a:effectLst/>
                <a:latin typeface="+mn-lt"/>
                <a:ea typeface="Yu Mincho" panose="02020400000000000000" pitchFamily="18" charset="-128"/>
                <a:cs typeface="Times New Roman" panose="02020603050405020304" pitchFamily="18" charset="0"/>
              </a:rPr>
              <a:t>rèm</a:t>
            </a:r>
            <a:r>
              <a:rPr lang="en-US" sz="1800" kern="100" dirty="0">
                <a:effectLst/>
                <a:latin typeface="+mn-lt"/>
                <a:ea typeface="Yu Mincho" panose="02020400000000000000" pitchFamily="18" charset="-128"/>
                <a:cs typeface="Times New Roman" panose="02020603050405020304" pitchFamily="18" charset="0"/>
              </a:rPr>
              <a:t> </a:t>
            </a:r>
            <a:r>
              <a:rPr lang="en-US" sz="1800" kern="100" dirty="0" err="1">
                <a:effectLst/>
                <a:latin typeface="+mn-lt"/>
                <a:ea typeface="Yu Mincho" panose="02020400000000000000" pitchFamily="18" charset="-128"/>
                <a:cs typeface="Times New Roman" panose="02020603050405020304" pitchFamily="18" charset="0"/>
              </a:rPr>
              <a:t>cửa</a:t>
            </a:r>
            <a:r>
              <a:rPr lang="en-US" sz="1800" kern="100" dirty="0">
                <a:effectLst/>
                <a:latin typeface="+mn-lt"/>
                <a:ea typeface="Yu Mincho" panose="02020400000000000000" pitchFamily="18" charset="-128"/>
                <a:cs typeface="Times New Roman" panose="02020603050405020304" pitchFamily="18" charset="0"/>
              </a:rPr>
              <a:t> </a:t>
            </a:r>
            <a:r>
              <a:rPr lang="en-US" sz="1800" kern="100" dirty="0" err="1">
                <a:effectLst/>
                <a:latin typeface="+mn-lt"/>
                <a:ea typeface="Yu Mincho" panose="02020400000000000000" pitchFamily="18" charset="-128"/>
                <a:cs typeface="Times New Roman" panose="02020603050405020304" pitchFamily="18" charset="0"/>
              </a:rPr>
              <a:t>được</a:t>
            </a:r>
            <a:r>
              <a:rPr lang="en-US" sz="1800" kern="100" dirty="0">
                <a:effectLst/>
                <a:latin typeface="+mn-lt"/>
                <a:ea typeface="Yu Mincho" panose="02020400000000000000" pitchFamily="18" charset="-128"/>
                <a:cs typeface="Times New Roman" panose="02020603050405020304" pitchFamily="18" charset="0"/>
              </a:rPr>
              <a:t> </a:t>
            </a:r>
            <a:r>
              <a:rPr lang="en-US" sz="1800" kern="100" dirty="0" err="1">
                <a:effectLst/>
                <a:latin typeface="+mn-lt"/>
                <a:ea typeface="Yu Mincho" panose="02020400000000000000" pitchFamily="18" charset="-128"/>
                <a:cs typeface="Times New Roman" panose="02020603050405020304" pitchFamily="18" charset="0"/>
              </a:rPr>
              <a:t>thiết</a:t>
            </a:r>
            <a:r>
              <a:rPr lang="en-US" sz="1800" kern="100" dirty="0">
                <a:effectLst/>
                <a:latin typeface="+mn-lt"/>
                <a:ea typeface="Yu Mincho" panose="02020400000000000000" pitchFamily="18" charset="-128"/>
                <a:cs typeface="Times New Roman" panose="02020603050405020304" pitchFamily="18" charset="0"/>
              </a:rPr>
              <a:t> </a:t>
            </a:r>
            <a:r>
              <a:rPr lang="en-US" sz="1800" kern="100" dirty="0" err="1">
                <a:effectLst/>
                <a:latin typeface="+mn-lt"/>
                <a:ea typeface="Yu Mincho" panose="02020400000000000000" pitchFamily="18" charset="-128"/>
                <a:cs typeface="Times New Roman" panose="02020603050405020304" pitchFamily="18" charset="0"/>
              </a:rPr>
              <a:t>kế</a:t>
            </a:r>
            <a:r>
              <a:rPr lang="en-US" sz="1800" kern="100" dirty="0">
                <a:effectLst/>
                <a:latin typeface="+mn-lt"/>
                <a:ea typeface="Yu Mincho" panose="02020400000000000000" pitchFamily="18" charset="-128"/>
                <a:cs typeface="Times New Roman" panose="02020603050405020304" pitchFamily="18" charset="0"/>
              </a:rPr>
              <a:t> </a:t>
            </a:r>
            <a:r>
              <a:rPr lang="en-US" sz="1800" kern="100" dirty="0" err="1">
                <a:effectLst/>
                <a:latin typeface="+mn-lt"/>
                <a:ea typeface="Yu Mincho" panose="02020400000000000000" pitchFamily="18" charset="-128"/>
                <a:cs typeface="Times New Roman" panose="02020603050405020304" pitchFamily="18" charset="0"/>
              </a:rPr>
              <a:t>với</a:t>
            </a:r>
            <a:r>
              <a:rPr lang="en-US" sz="1800" kern="100" dirty="0">
                <a:effectLst/>
                <a:latin typeface="+mn-lt"/>
                <a:ea typeface="Yu Mincho" panose="02020400000000000000" pitchFamily="18" charset="-128"/>
                <a:cs typeface="Times New Roman" panose="02020603050405020304" pitchFamily="18" charset="0"/>
              </a:rPr>
              <a:t> </a:t>
            </a:r>
            <a:r>
              <a:rPr lang="en-US" sz="1800" kern="100" dirty="0" err="1">
                <a:effectLst/>
                <a:latin typeface="+mn-lt"/>
                <a:ea typeface="Yu Mincho" panose="02020400000000000000" pitchFamily="18" charset="-128"/>
                <a:cs typeface="Times New Roman" panose="02020603050405020304" pitchFamily="18" charset="0"/>
              </a:rPr>
              <a:t>các</a:t>
            </a:r>
            <a:r>
              <a:rPr lang="en-US" sz="1800" kern="100" dirty="0">
                <a:effectLst/>
                <a:latin typeface="+mn-lt"/>
                <a:ea typeface="Yu Mincho" panose="02020400000000000000" pitchFamily="18" charset="-128"/>
                <a:cs typeface="Times New Roman" panose="02020603050405020304" pitchFamily="18" charset="0"/>
              </a:rPr>
              <a:t> </a:t>
            </a:r>
            <a:r>
              <a:rPr lang="en-US" sz="1800" kern="100" dirty="0" err="1">
                <a:effectLst/>
                <a:latin typeface="+mn-lt"/>
                <a:ea typeface="Yu Mincho" panose="02020400000000000000" pitchFamily="18" charset="-128"/>
                <a:cs typeface="Times New Roman" panose="02020603050405020304" pitchFamily="18" charset="0"/>
              </a:rPr>
              <a:t>chức</a:t>
            </a:r>
            <a:r>
              <a:rPr lang="en-US" sz="1800" kern="100" dirty="0">
                <a:effectLst/>
                <a:latin typeface="+mn-lt"/>
                <a:ea typeface="Yu Mincho" panose="02020400000000000000" pitchFamily="18" charset="-128"/>
                <a:cs typeface="Times New Roman" panose="02020603050405020304" pitchFamily="18" charset="0"/>
              </a:rPr>
              <a:t> </a:t>
            </a:r>
            <a:r>
              <a:rPr lang="en-US" sz="1800" kern="100" dirty="0" err="1">
                <a:effectLst/>
                <a:latin typeface="+mn-lt"/>
                <a:ea typeface="Yu Mincho" panose="02020400000000000000" pitchFamily="18" charset="-128"/>
                <a:cs typeface="Times New Roman" panose="02020603050405020304" pitchFamily="18" charset="0"/>
              </a:rPr>
              <a:t>năng</a:t>
            </a:r>
            <a:r>
              <a:rPr lang="en-US" sz="1800" kern="100" dirty="0">
                <a:effectLst/>
                <a:latin typeface="+mn-lt"/>
                <a:ea typeface="Yu Mincho" panose="02020400000000000000" pitchFamily="18" charset="-128"/>
                <a:cs typeface="Times New Roman" panose="02020603050405020304" pitchFamily="18" charset="0"/>
              </a:rPr>
              <a:t> </a:t>
            </a:r>
            <a:r>
              <a:rPr lang="en-US" sz="1800" kern="100" dirty="0" err="1">
                <a:effectLst/>
                <a:latin typeface="+mn-lt"/>
                <a:ea typeface="Yu Mincho" panose="02020400000000000000" pitchFamily="18" charset="-128"/>
                <a:cs typeface="Times New Roman" panose="02020603050405020304" pitchFamily="18" charset="0"/>
              </a:rPr>
              <a:t>sau</a:t>
            </a:r>
            <a:r>
              <a:rPr lang="en-US" sz="1800" kern="100" dirty="0">
                <a:effectLst/>
                <a:latin typeface="+mn-lt"/>
                <a:ea typeface="Yu Mincho" panose="02020400000000000000" pitchFamily="18" charset="-128"/>
                <a:cs typeface="Times New Roman" panose="02020603050405020304" pitchFamily="18" charset="0"/>
              </a:rPr>
              <a:t>:</a:t>
            </a:r>
          </a:p>
          <a:p>
            <a:pPr marL="342900" marR="0" lvl="0" indent="-342900">
              <a:lnSpc>
                <a:spcPct val="107000"/>
              </a:lnSpc>
              <a:spcBef>
                <a:spcPts val="0"/>
              </a:spcBef>
              <a:spcAft>
                <a:spcPts val="0"/>
              </a:spcAft>
              <a:buFont typeface="Times New Roman" panose="02020603050405020304" pitchFamily="18" charset="0"/>
              <a:buChar char="-"/>
            </a:pPr>
            <a:r>
              <a:rPr lang="en-US" sz="1800" kern="100" dirty="0" err="1">
                <a:solidFill>
                  <a:srgbClr val="002060"/>
                </a:solidFill>
                <a:effectLst/>
                <a:latin typeface="+mn-lt"/>
                <a:ea typeface="Yu Mincho" panose="02020400000000000000" pitchFamily="18" charset="-128"/>
                <a:cs typeface="Times New Roman" panose="02020603050405020304" pitchFamily="18" charset="0"/>
              </a:rPr>
              <a:t>Mô</a:t>
            </a:r>
            <a:r>
              <a:rPr lang="en-US" sz="1800" kern="100" dirty="0">
                <a:solidFill>
                  <a:srgbClr val="002060"/>
                </a:solidFill>
                <a:effectLst/>
                <a:latin typeface="+mn-lt"/>
                <a:ea typeface="Yu Mincho" panose="02020400000000000000" pitchFamily="18" charset="-128"/>
                <a:cs typeface="Times New Roman" panose="02020603050405020304" pitchFamily="18" charset="0"/>
              </a:rPr>
              <a:t> </a:t>
            </a:r>
            <a:r>
              <a:rPr lang="en-US" sz="1800" kern="100" dirty="0" err="1">
                <a:solidFill>
                  <a:srgbClr val="002060"/>
                </a:solidFill>
                <a:effectLst/>
                <a:latin typeface="+mn-lt"/>
                <a:ea typeface="Yu Mincho" panose="02020400000000000000" pitchFamily="18" charset="-128"/>
                <a:cs typeface="Times New Roman" panose="02020603050405020304" pitchFamily="18" charset="0"/>
              </a:rPr>
              <a:t>hình</a:t>
            </a:r>
            <a:r>
              <a:rPr lang="en-US" sz="1800" kern="100" dirty="0">
                <a:solidFill>
                  <a:srgbClr val="002060"/>
                </a:solidFill>
                <a:effectLst/>
                <a:latin typeface="+mn-lt"/>
                <a:ea typeface="Yu Mincho" panose="02020400000000000000" pitchFamily="18" charset="-128"/>
                <a:cs typeface="Times New Roman" panose="02020603050405020304" pitchFamily="18" charset="0"/>
              </a:rPr>
              <a:t> </a:t>
            </a:r>
            <a:r>
              <a:rPr lang="en-US" sz="1800" kern="100" dirty="0" err="1">
                <a:solidFill>
                  <a:srgbClr val="002060"/>
                </a:solidFill>
                <a:effectLst/>
                <a:latin typeface="+mn-lt"/>
                <a:ea typeface="Yu Mincho" panose="02020400000000000000" pitchFamily="18" charset="-128"/>
                <a:cs typeface="Times New Roman" panose="02020603050405020304" pitchFamily="18" charset="0"/>
              </a:rPr>
              <a:t>hoạt</a:t>
            </a:r>
            <a:r>
              <a:rPr lang="en-US" sz="1800" kern="100" dirty="0">
                <a:solidFill>
                  <a:srgbClr val="002060"/>
                </a:solidFill>
                <a:effectLst/>
                <a:latin typeface="+mn-lt"/>
                <a:ea typeface="Yu Mincho" panose="02020400000000000000" pitchFamily="18" charset="-128"/>
                <a:cs typeface="Times New Roman" panose="02020603050405020304" pitchFamily="18" charset="0"/>
              </a:rPr>
              <a:t> </a:t>
            </a:r>
            <a:r>
              <a:rPr lang="en-US" sz="1800" kern="100" dirty="0" err="1">
                <a:solidFill>
                  <a:srgbClr val="002060"/>
                </a:solidFill>
                <a:effectLst/>
                <a:latin typeface="+mn-lt"/>
                <a:ea typeface="Yu Mincho" panose="02020400000000000000" pitchFamily="18" charset="-128"/>
                <a:cs typeface="Times New Roman" panose="02020603050405020304" pitchFamily="18" charset="0"/>
              </a:rPr>
              <a:t>động</a:t>
            </a:r>
            <a:r>
              <a:rPr lang="en-US" sz="1800" kern="100" dirty="0">
                <a:solidFill>
                  <a:srgbClr val="002060"/>
                </a:solidFill>
                <a:effectLst/>
                <a:latin typeface="+mn-lt"/>
                <a:ea typeface="Yu Mincho" panose="02020400000000000000" pitchFamily="18" charset="-128"/>
                <a:cs typeface="Times New Roman" panose="02020603050405020304" pitchFamily="18" charset="0"/>
              </a:rPr>
              <a:t> </a:t>
            </a:r>
            <a:r>
              <a:rPr lang="en-US" sz="1800" kern="100" dirty="0" err="1">
                <a:solidFill>
                  <a:srgbClr val="002060"/>
                </a:solidFill>
                <a:effectLst/>
                <a:latin typeface="+mn-lt"/>
                <a:ea typeface="Yu Mincho" panose="02020400000000000000" pitchFamily="18" charset="-128"/>
                <a:cs typeface="Times New Roman" panose="02020603050405020304" pitchFamily="18" charset="0"/>
              </a:rPr>
              <a:t>được</a:t>
            </a:r>
            <a:r>
              <a:rPr lang="en-US" sz="1800" kern="100" dirty="0">
                <a:solidFill>
                  <a:srgbClr val="002060"/>
                </a:solidFill>
                <a:effectLst/>
                <a:latin typeface="+mn-lt"/>
                <a:ea typeface="Yu Mincho" panose="02020400000000000000" pitchFamily="18" charset="-128"/>
                <a:cs typeface="Times New Roman" panose="02020603050405020304" pitchFamily="18" charset="0"/>
              </a:rPr>
              <a:t> ở 3 </a:t>
            </a:r>
            <a:r>
              <a:rPr lang="en-US" sz="1800" kern="100" dirty="0" err="1">
                <a:solidFill>
                  <a:srgbClr val="002060"/>
                </a:solidFill>
                <a:effectLst/>
                <a:latin typeface="+mn-lt"/>
                <a:ea typeface="Yu Mincho" panose="02020400000000000000" pitchFamily="18" charset="-128"/>
                <a:cs typeface="Times New Roman" panose="02020603050405020304" pitchFamily="18" charset="0"/>
              </a:rPr>
              <a:t>chế</a:t>
            </a:r>
            <a:r>
              <a:rPr lang="en-US" sz="1800" kern="100" dirty="0">
                <a:solidFill>
                  <a:srgbClr val="002060"/>
                </a:solidFill>
                <a:effectLst/>
                <a:latin typeface="+mn-lt"/>
                <a:ea typeface="Yu Mincho" panose="02020400000000000000" pitchFamily="18" charset="-128"/>
                <a:cs typeface="Times New Roman" panose="02020603050405020304" pitchFamily="18" charset="0"/>
              </a:rPr>
              <a:t> </a:t>
            </a:r>
            <a:r>
              <a:rPr lang="en-US" sz="1800" kern="100" dirty="0" err="1">
                <a:solidFill>
                  <a:srgbClr val="002060"/>
                </a:solidFill>
                <a:effectLst/>
                <a:latin typeface="+mn-lt"/>
                <a:ea typeface="Yu Mincho" panose="02020400000000000000" pitchFamily="18" charset="-128"/>
                <a:cs typeface="Times New Roman" panose="02020603050405020304" pitchFamily="18" charset="0"/>
              </a:rPr>
              <a:t>độ</a:t>
            </a:r>
            <a:r>
              <a:rPr lang="en-US" sz="1800" kern="100" dirty="0">
                <a:solidFill>
                  <a:srgbClr val="002060"/>
                </a:solidFill>
                <a:effectLst/>
                <a:latin typeface="+mn-lt"/>
                <a:ea typeface="Yu Mincho" panose="02020400000000000000" pitchFamily="18" charset="-128"/>
                <a:cs typeface="Times New Roman" panose="02020603050405020304" pitchFamily="18" charset="0"/>
              </a:rPr>
              <a:t>:</a:t>
            </a:r>
          </a:p>
          <a:p>
            <a:pPr marL="457200" marR="0">
              <a:lnSpc>
                <a:spcPct val="107000"/>
              </a:lnSpc>
              <a:spcBef>
                <a:spcPts val="0"/>
              </a:spcBef>
              <a:spcAft>
                <a:spcPts val="0"/>
              </a:spcAft>
            </a:pPr>
            <a:r>
              <a:rPr lang="en-US" sz="1800" i="1" kern="100" dirty="0">
                <a:effectLst/>
                <a:latin typeface="+mn-lt"/>
                <a:ea typeface="Yu Mincho" panose="02020400000000000000" pitchFamily="18" charset="-128"/>
                <a:cs typeface="Times New Roman" panose="02020603050405020304" pitchFamily="18" charset="0"/>
              </a:rPr>
              <a:t>Theo </a:t>
            </a:r>
            <a:r>
              <a:rPr lang="en-US" sz="1800" i="1" kern="100" dirty="0" err="1">
                <a:effectLst/>
                <a:latin typeface="+mn-lt"/>
                <a:ea typeface="Yu Mincho" panose="02020400000000000000" pitchFamily="18" charset="-128"/>
                <a:cs typeface="Times New Roman" panose="02020603050405020304" pitchFamily="18" charset="0"/>
              </a:rPr>
              <a:t>thời</a:t>
            </a:r>
            <a:r>
              <a:rPr lang="en-US" sz="1800" i="1" kern="100" dirty="0">
                <a:effectLst/>
                <a:latin typeface="+mn-lt"/>
                <a:ea typeface="Yu Mincho" panose="02020400000000000000" pitchFamily="18" charset="-128"/>
                <a:cs typeface="Times New Roman" panose="02020603050405020304" pitchFamily="18" charset="0"/>
              </a:rPr>
              <a:t> </a:t>
            </a:r>
            <a:r>
              <a:rPr lang="en-US" sz="1800" i="1" kern="100" dirty="0" err="1">
                <a:effectLst/>
                <a:latin typeface="+mn-lt"/>
                <a:ea typeface="Yu Mincho" panose="02020400000000000000" pitchFamily="18" charset="-128"/>
                <a:cs typeface="Times New Roman" panose="02020603050405020304" pitchFamily="18" charset="0"/>
              </a:rPr>
              <a:t>gian</a:t>
            </a:r>
            <a:r>
              <a:rPr lang="en-US" sz="1800" i="1" kern="100" dirty="0">
                <a:effectLst/>
                <a:latin typeface="+mn-lt"/>
                <a:ea typeface="Yu Mincho" panose="02020400000000000000" pitchFamily="18" charset="-128"/>
                <a:cs typeface="Times New Roman" panose="02020603050405020304" pitchFamily="18" charset="0"/>
              </a:rPr>
              <a:t>:</a:t>
            </a:r>
            <a:r>
              <a:rPr lang="en-US" sz="1800" kern="100" dirty="0">
                <a:effectLst/>
                <a:latin typeface="+mn-lt"/>
                <a:ea typeface="Yu Mincho" panose="02020400000000000000" pitchFamily="18" charset="-128"/>
                <a:cs typeface="Times New Roman" panose="02020603050405020304" pitchFamily="18" charset="0"/>
              </a:rPr>
              <a:t> </a:t>
            </a:r>
            <a:r>
              <a:rPr lang="en-US" sz="1800" kern="100" dirty="0" err="1">
                <a:effectLst/>
                <a:latin typeface="+mn-lt"/>
                <a:ea typeface="Yu Mincho" panose="02020400000000000000" pitchFamily="18" charset="-128"/>
                <a:cs typeface="Times New Roman" panose="02020603050405020304" pitchFamily="18" charset="0"/>
              </a:rPr>
              <a:t>Đóng</a:t>
            </a:r>
            <a:r>
              <a:rPr lang="en-US" sz="1800" kern="100" dirty="0">
                <a:effectLst/>
                <a:latin typeface="+mn-lt"/>
                <a:ea typeface="Yu Mincho" panose="02020400000000000000" pitchFamily="18" charset="-128"/>
                <a:cs typeface="Times New Roman" panose="02020603050405020304" pitchFamily="18" charset="0"/>
              </a:rPr>
              <a:t> </a:t>
            </a:r>
            <a:r>
              <a:rPr lang="en-US" sz="1800" kern="100" dirty="0" err="1">
                <a:effectLst/>
                <a:latin typeface="+mn-lt"/>
                <a:ea typeface="Yu Mincho" panose="02020400000000000000" pitchFamily="18" charset="-128"/>
                <a:cs typeface="Times New Roman" panose="02020603050405020304" pitchFamily="18" charset="0"/>
              </a:rPr>
              <a:t>mở</a:t>
            </a:r>
            <a:r>
              <a:rPr lang="en-US" sz="1800" kern="100" dirty="0">
                <a:effectLst/>
                <a:latin typeface="+mn-lt"/>
                <a:ea typeface="Yu Mincho" panose="02020400000000000000" pitchFamily="18" charset="-128"/>
                <a:cs typeface="Times New Roman" panose="02020603050405020304" pitchFamily="18" charset="0"/>
              </a:rPr>
              <a:t> </a:t>
            </a:r>
            <a:r>
              <a:rPr lang="en-US" sz="1800" kern="100" dirty="0" err="1">
                <a:effectLst/>
                <a:latin typeface="+mn-lt"/>
                <a:ea typeface="Yu Mincho" panose="02020400000000000000" pitchFamily="18" charset="-128"/>
                <a:cs typeface="Times New Roman" panose="02020603050405020304" pitchFamily="18" charset="0"/>
              </a:rPr>
              <a:t>rèm</a:t>
            </a:r>
            <a:r>
              <a:rPr lang="en-US" sz="1800" kern="100" dirty="0">
                <a:effectLst/>
                <a:latin typeface="+mn-lt"/>
                <a:ea typeface="Yu Mincho" panose="02020400000000000000" pitchFamily="18" charset="-128"/>
                <a:cs typeface="Times New Roman" panose="02020603050405020304" pitchFamily="18" charset="0"/>
              </a:rPr>
              <a:t> </a:t>
            </a:r>
            <a:r>
              <a:rPr lang="en-US" sz="1800" kern="100" dirty="0" err="1">
                <a:effectLst/>
                <a:latin typeface="+mn-lt"/>
                <a:ea typeface="Yu Mincho" panose="02020400000000000000" pitchFamily="18" charset="-128"/>
                <a:cs typeface="Times New Roman" panose="02020603050405020304" pitchFamily="18" charset="0"/>
              </a:rPr>
              <a:t>theo</a:t>
            </a:r>
            <a:r>
              <a:rPr lang="en-US" sz="1800" kern="100" dirty="0">
                <a:effectLst/>
                <a:latin typeface="+mn-lt"/>
                <a:ea typeface="Yu Mincho" panose="02020400000000000000" pitchFamily="18" charset="-128"/>
                <a:cs typeface="Times New Roman" panose="02020603050405020304" pitchFamily="18" charset="0"/>
              </a:rPr>
              <a:t> </a:t>
            </a:r>
            <a:r>
              <a:rPr lang="en-US" sz="1800" kern="100" dirty="0" err="1">
                <a:effectLst/>
                <a:latin typeface="+mn-lt"/>
                <a:ea typeface="Yu Mincho" panose="02020400000000000000" pitchFamily="18" charset="-128"/>
                <a:cs typeface="Times New Roman" panose="02020603050405020304" pitchFamily="18" charset="0"/>
              </a:rPr>
              <a:t>một</a:t>
            </a:r>
            <a:r>
              <a:rPr lang="en-US" sz="1800" kern="100" dirty="0">
                <a:effectLst/>
                <a:latin typeface="+mn-lt"/>
                <a:ea typeface="Yu Mincho" panose="02020400000000000000" pitchFamily="18" charset="-128"/>
                <a:cs typeface="Times New Roman" panose="02020603050405020304" pitchFamily="18" charset="0"/>
              </a:rPr>
              <a:t> </a:t>
            </a:r>
            <a:r>
              <a:rPr lang="en-US" sz="1800" kern="100" dirty="0" err="1">
                <a:effectLst/>
                <a:latin typeface="+mn-lt"/>
                <a:ea typeface="Yu Mincho" panose="02020400000000000000" pitchFamily="18" charset="-128"/>
                <a:cs typeface="Times New Roman" panose="02020603050405020304" pitchFamily="18" charset="0"/>
              </a:rPr>
              <a:t>số</a:t>
            </a:r>
            <a:r>
              <a:rPr lang="en-US" sz="1800" kern="100" dirty="0">
                <a:effectLst/>
                <a:latin typeface="+mn-lt"/>
                <a:ea typeface="Yu Mincho" panose="02020400000000000000" pitchFamily="18" charset="-128"/>
                <a:cs typeface="Times New Roman" panose="02020603050405020304" pitchFamily="18" charset="0"/>
              </a:rPr>
              <a:t> </a:t>
            </a:r>
            <a:r>
              <a:rPr lang="en-US" sz="1800" kern="100" dirty="0" err="1">
                <a:effectLst/>
                <a:latin typeface="+mn-lt"/>
                <a:ea typeface="Yu Mincho" panose="02020400000000000000" pitchFamily="18" charset="-128"/>
                <a:cs typeface="Times New Roman" panose="02020603050405020304" pitchFamily="18" charset="0"/>
              </a:rPr>
              <a:t>kịch</a:t>
            </a:r>
            <a:r>
              <a:rPr lang="en-US" sz="1800" kern="100" dirty="0">
                <a:effectLst/>
                <a:latin typeface="+mn-lt"/>
                <a:ea typeface="Yu Mincho" panose="02020400000000000000" pitchFamily="18" charset="-128"/>
                <a:cs typeface="Times New Roman" panose="02020603050405020304" pitchFamily="18" charset="0"/>
              </a:rPr>
              <a:t> </a:t>
            </a:r>
            <a:r>
              <a:rPr lang="en-US" sz="1800" kern="100" dirty="0" err="1">
                <a:effectLst/>
                <a:latin typeface="+mn-lt"/>
                <a:ea typeface="Yu Mincho" panose="02020400000000000000" pitchFamily="18" charset="-128"/>
                <a:cs typeface="Times New Roman" panose="02020603050405020304" pitchFamily="18" charset="0"/>
              </a:rPr>
              <a:t>bản</a:t>
            </a:r>
            <a:r>
              <a:rPr lang="en-US" sz="1800" kern="100" dirty="0">
                <a:effectLst/>
                <a:latin typeface="+mn-lt"/>
                <a:ea typeface="Yu Mincho" panose="02020400000000000000" pitchFamily="18" charset="-128"/>
                <a:cs typeface="Times New Roman" panose="02020603050405020304" pitchFamily="18" charset="0"/>
              </a:rPr>
              <a:t> </a:t>
            </a:r>
            <a:r>
              <a:rPr lang="en-US" sz="1800" kern="100" dirty="0" err="1">
                <a:effectLst/>
                <a:latin typeface="+mn-lt"/>
                <a:ea typeface="Yu Mincho" panose="02020400000000000000" pitchFamily="18" charset="-128"/>
                <a:cs typeface="Times New Roman" panose="02020603050405020304" pitchFamily="18" charset="0"/>
              </a:rPr>
              <a:t>có</a:t>
            </a:r>
            <a:r>
              <a:rPr lang="en-US" sz="1800" kern="100" dirty="0">
                <a:effectLst/>
                <a:latin typeface="+mn-lt"/>
                <a:ea typeface="Yu Mincho" panose="02020400000000000000" pitchFamily="18" charset="-128"/>
                <a:cs typeface="Times New Roman" panose="02020603050405020304" pitchFamily="18" charset="0"/>
              </a:rPr>
              <a:t> </a:t>
            </a:r>
            <a:r>
              <a:rPr lang="en-US" sz="1800" kern="100" dirty="0" err="1">
                <a:effectLst/>
                <a:latin typeface="+mn-lt"/>
                <a:ea typeface="Yu Mincho" panose="02020400000000000000" pitchFamily="18" charset="-128"/>
                <a:cs typeface="Times New Roman" panose="02020603050405020304" pitchFamily="18" charset="0"/>
              </a:rPr>
              <a:t>sẵn</a:t>
            </a:r>
            <a:r>
              <a:rPr lang="en-US" sz="1800" kern="100" dirty="0">
                <a:effectLst/>
                <a:latin typeface="+mn-lt"/>
                <a:ea typeface="Yu Mincho" panose="02020400000000000000" pitchFamily="18" charset="-128"/>
                <a:cs typeface="Times New Roman" panose="02020603050405020304" pitchFamily="18" charset="0"/>
              </a:rPr>
              <a:t> </a:t>
            </a:r>
            <a:r>
              <a:rPr lang="en-US" sz="1800" kern="100" dirty="0" err="1">
                <a:effectLst/>
                <a:latin typeface="+mn-lt"/>
                <a:ea typeface="Yu Mincho" panose="02020400000000000000" pitchFamily="18" charset="-128"/>
                <a:cs typeface="Times New Roman" panose="02020603050405020304" pitchFamily="18" charset="0"/>
              </a:rPr>
              <a:t>dựa</a:t>
            </a:r>
            <a:r>
              <a:rPr lang="en-US" sz="1800" kern="100" dirty="0">
                <a:effectLst/>
                <a:latin typeface="+mn-lt"/>
                <a:ea typeface="Yu Mincho" panose="02020400000000000000" pitchFamily="18" charset="-128"/>
                <a:cs typeface="Times New Roman" panose="02020603050405020304" pitchFamily="18" charset="0"/>
              </a:rPr>
              <a:t> </a:t>
            </a:r>
            <a:r>
              <a:rPr lang="en-US" sz="1800" kern="100" dirty="0" err="1">
                <a:effectLst/>
                <a:latin typeface="+mn-lt"/>
                <a:ea typeface="Yu Mincho" panose="02020400000000000000" pitchFamily="18" charset="-128"/>
                <a:cs typeface="Times New Roman" panose="02020603050405020304" pitchFamily="18" charset="0"/>
              </a:rPr>
              <a:t>vào</a:t>
            </a:r>
            <a:r>
              <a:rPr lang="en-US" sz="1800" kern="100" dirty="0">
                <a:effectLst/>
                <a:latin typeface="+mn-lt"/>
                <a:ea typeface="Yu Mincho" panose="02020400000000000000" pitchFamily="18" charset="-128"/>
                <a:cs typeface="Times New Roman" panose="02020603050405020304" pitchFamily="18" charset="0"/>
              </a:rPr>
              <a:t> </a:t>
            </a:r>
            <a:r>
              <a:rPr lang="en-US" sz="1800" kern="100" dirty="0" err="1">
                <a:effectLst/>
                <a:latin typeface="+mn-lt"/>
                <a:ea typeface="Yu Mincho" panose="02020400000000000000" pitchFamily="18" charset="-128"/>
                <a:cs typeface="Times New Roman" panose="02020603050405020304" pitchFamily="18" charset="0"/>
              </a:rPr>
              <a:t>thời</a:t>
            </a:r>
            <a:r>
              <a:rPr lang="en-US" sz="1800" kern="100" dirty="0">
                <a:effectLst/>
                <a:latin typeface="+mn-lt"/>
                <a:ea typeface="Yu Mincho" panose="02020400000000000000" pitchFamily="18" charset="-128"/>
                <a:cs typeface="Times New Roman" panose="02020603050405020304" pitchFamily="18" charset="0"/>
              </a:rPr>
              <a:t> </a:t>
            </a:r>
            <a:r>
              <a:rPr lang="en-US" sz="1800" kern="100" dirty="0" err="1">
                <a:effectLst/>
                <a:latin typeface="+mn-lt"/>
                <a:ea typeface="Yu Mincho" panose="02020400000000000000" pitchFamily="18" charset="-128"/>
                <a:cs typeface="Times New Roman" panose="02020603050405020304" pitchFamily="18" charset="0"/>
              </a:rPr>
              <a:t>gian</a:t>
            </a:r>
            <a:r>
              <a:rPr lang="en-US" sz="1800" kern="100" dirty="0">
                <a:effectLst/>
                <a:latin typeface="+mn-lt"/>
                <a:ea typeface="Yu Mincho" panose="02020400000000000000" pitchFamily="18" charset="-128"/>
                <a:cs typeface="Times New Roman" panose="02020603050405020304" pitchFamily="18" charset="0"/>
              </a:rPr>
              <a:t> </a:t>
            </a:r>
            <a:r>
              <a:rPr lang="en-US" sz="1800" kern="100" dirty="0" err="1">
                <a:effectLst/>
                <a:latin typeface="+mn-lt"/>
                <a:ea typeface="Yu Mincho" panose="02020400000000000000" pitchFamily="18" charset="-128"/>
                <a:cs typeface="Times New Roman" panose="02020603050405020304" pitchFamily="18" charset="0"/>
              </a:rPr>
              <a:t>thực</a:t>
            </a:r>
            <a:r>
              <a:rPr lang="en-US" sz="1800" kern="100" dirty="0">
                <a:effectLst/>
                <a:latin typeface="+mn-lt"/>
                <a:ea typeface="Yu Mincho" panose="02020400000000000000" pitchFamily="18" charset="-128"/>
                <a:cs typeface="Times New Roman" panose="02020603050405020304" pitchFamily="18" charset="0"/>
              </a:rPr>
              <a:t>. </a:t>
            </a:r>
          </a:p>
          <a:p>
            <a:pPr marL="457200" marR="0">
              <a:lnSpc>
                <a:spcPct val="107000"/>
              </a:lnSpc>
              <a:spcBef>
                <a:spcPts val="0"/>
              </a:spcBef>
              <a:spcAft>
                <a:spcPts val="0"/>
              </a:spcAft>
            </a:pPr>
            <a:r>
              <a:rPr lang="en-US" sz="1800" i="1" kern="100" dirty="0">
                <a:effectLst/>
                <a:latin typeface="+mn-lt"/>
                <a:ea typeface="Yu Mincho" panose="02020400000000000000" pitchFamily="18" charset="-128"/>
                <a:cs typeface="Times New Roman" panose="02020603050405020304" pitchFamily="18" charset="0"/>
              </a:rPr>
              <a:t>Theo </a:t>
            </a:r>
            <a:r>
              <a:rPr lang="en-US" sz="1800" i="1" kern="100" dirty="0" err="1">
                <a:effectLst/>
                <a:latin typeface="+mn-lt"/>
                <a:ea typeface="Yu Mincho" panose="02020400000000000000" pitchFamily="18" charset="-128"/>
                <a:cs typeface="Times New Roman" panose="02020603050405020304" pitchFamily="18" charset="0"/>
              </a:rPr>
              <a:t>cường</a:t>
            </a:r>
            <a:r>
              <a:rPr lang="en-US" sz="1800" i="1" kern="100" dirty="0">
                <a:effectLst/>
                <a:latin typeface="+mn-lt"/>
                <a:ea typeface="Yu Mincho" panose="02020400000000000000" pitchFamily="18" charset="-128"/>
                <a:cs typeface="Times New Roman" panose="02020603050405020304" pitchFamily="18" charset="0"/>
              </a:rPr>
              <a:t> </a:t>
            </a:r>
            <a:r>
              <a:rPr lang="en-US" sz="1800" i="1" kern="100" dirty="0" err="1">
                <a:effectLst/>
                <a:latin typeface="+mn-lt"/>
                <a:ea typeface="Yu Mincho" panose="02020400000000000000" pitchFamily="18" charset="-128"/>
                <a:cs typeface="Times New Roman" panose="02020603050405020304" pitchFamily="18" charset="0"/>
              </a:rPr>
              <a:t>độ</a:t>
            </a:r>
            <a:r>
              <a:rPr lang="en-US" sz="1800" i="1" kern="100" dirty="0">
                <a:effectLst/>
                <a:latin typeface="+mn-lt"/>
                <a:ea typeface="Yu Mincho" panose="02020400000000000000" pitchFamily="18" charset="-128"/>
                <a:cs typeface="Times New Roman" panose="02020603050405020304" pitchFamily="18" charset="0"/>
              </a:rPr>
              <a:t> </a:t>
            </a:r>
            <a:r>
              <a:rPr lang="en-US" sz="1800" i="1" kern="100" dirty="0" err="1">
                <a:effectLst/>
                <a:latin typeface="+mn-lt"/>
                <a:ea typeface="Yu Mincho" panose="02020400000000000000" pitchFamily="18" charset="-128"/>
                <a:cs typeface="Times New Roman" panose="02020603050405020304" pitchFamily="18" charset="0"/>
              </a:rPr>
              <a:t>ánh</a:t>
            </a:r>
            <a:r>
              <a:rPr lang="en-US" sz="1800" i="1" kern="100" dirty="0">
                <a:effectLst/>
                <a:latin typeface="+mn-lt"/>
                <a:ea typeface="Yu Mincho" panose="02020400000000000000" pitchFamily="18" charset="-128"/>
                <a:cs typeface="Times New Roman" panose="02020603050405020304" pitchFamily="18" charset="0"/>
              </a:rPr>
              <a:t> </a:t>
            </a:r>
            <a:r>
              <a:rPr lang="en-US" sz="1800" i="1" kern="100" dirty="0" err="1">
                <a:effectLst/>
                <a:latin typeface="+mn-lt"/>
                <a:ea typeface="Yu Mincho" panose="02020400000000000000" pitchFamily="18" charset="-128"/>
                <a:cs typeface="Times New Roman" panose="02020603050405020304" pitchFamily="18" charset="0"/>
              </a:rPr>
              <a:t>sáng</a:t>
            </a:r>
            <a:r>
              <a:rPr lang="en-US" sz="1800" i="1" kern="100" dirty="0">
                <a:effectLst/>
                <a:latin typeface="+mn-lt"/>
                <a:ea typeface="Yu Mincho" panose="02020400000000000000" pitchFamily="18" charset="-128"/>
                <a:cs typeface="Times New Roman" panose="02020603050405020304" pitchFamily="18" charset="0"/>
              </a:rPr>
              <a:t>:</a:t>
            </a:r>
            <a:r>
              <a:rPr lang="en-US" sz="1800" kern="100" dirty="0">
                <a:effectLst/>
                <a:latin typeface="+mn-lt"/>
                <a:ea typeface="Yu Mincho" panose="02020400000000000000" pitchFamily="18" charset="-128"/>
                <a:cs typeface="Times New Roman" panose="02020603050405020304" pitchFamily="18" charset="0"/>
              </a:rPr>
              <a:t> </a:t>
            </a:r>
            <a:r>
              <a:rPr lang="en-US" sz="1800" kern="100" dirty="0" err="1">
                <a:effectLst/>
                <a:latin typeface="+mn-lt"/>
                <a:ea typeface="Yu Mincho" panose="02020400000000000000" pitchFamily="18" charset="-128"/>
                <a:cs typeface="Times New Roman" panose="02020603050405020304" pitchFamily="18" charset="0"/>
              </a:rPr>
              <a:t>Điều</a:t>
            </a:r>
            <a:r>
              <a:rPr lang="en-US" sz="1800" kern="100" dirty="0">
                <a:effectLst/>
                <a:latin typeface="+mn-lt"/>
                <a:ea typeface="Yu Mincho" panose="02020400000000000000" pitchFamily="18" charset="-128"/>
                <a:cs typeface="Times New Roman" panose="02020603050405020304" pitchFamily="18" charset="0"/>
              </a:rPr>
              <a:t> </a:t>
            </a:r>
            <a:r>
              <a:rPr lang="en-US" sz="1800" kern="100" dirty="0" err="1">
                <a:effectLst/>
                <a:latin typeface="+mn-lt"/>
                <a:ea typeface="Yu Mincho" panose="02020400000000000000" pitchFamily="18" charset="-128"/>
                <a:cs typeface="Times New Roman" panose="02020603050405020304" pitchFamily="18" charset="0"/>
              </a:rPr>
              <a:t>chỉnh</a:t>
            </a:r>
            <a:r>
              <a:rPr lang="en-US" sz="1800" kern="100" dirty="0">
                <a:effectLst/>
                <a:latin typeface="+mn-lt"/>
                <a:ea typeface="Yu Mincho" panose="02020400000000000000" pitchFamily="18" charset="-128"/>
                <a:cs typeface="Times New Roman" panose="02020603050405020304" pitchFamily="18" charset="0"/>
              </a:rPr>
              <a:t> </a:t>
            </a:r>
            <a:r>
              <a:rPr lang="en-US" sz="1800" kern="100" dirty="0" err="1">
                <a:effectLst/>
                <a:latin typeface="+mn-lt"/>
                <a:ea typeface="Yu Mincho" panose="02020400000000000000" pitchFamily="18" charset="-128"/>
                <a:cs typeface="Times New Roman" panose="02020603050405020304" pitchFamily="18" charset="0"/>
              </a:rPr>
              <a:t>độ</a:t>
            </a:r>
            <a:r>
              <a:rPr lang="en-US" sz="1800" kern="100" dirty="0">
                <a:effectLst/>
                <a:latin typeface="+mn-lt"/>
                <a:ea typeface="Yu Mincho" panose="02020400000000000000" pitchFamily="18" charset="-128"/>
                <a:cs typeface="Times New Roman" panose="02020603050405020304" pitchFamily="18" charset="0"/>
              </a:rPr>
              <a:t> </a:t>
            </a:r>
            <a:r>
              <a:rPr lang="en-US" sz="1800" kern="100" dirty="0" err="1">
                <a:effectLst/>
                <a:latin typeface="+mn-lt"/>
                <a:ea typeface="Yu Mincho" panose="02020400000000000000" pitchFamily="18" charset="-128"/>
                <a:cs typeface="Times New Roman" panose="02020603050405020304" pitchFamily="18" charset="0"/>
              </a:rPr>
              <a:t>mở</a:t>
            </a:r>
            <a:r>
              <a:rPr lang="en-US" sz="1800" kern="100" dirty="0">
                <a:effectLst/>
                <a:latin typeface="+mn-lt"/>
                <a:ea typeface="Yu Mincho" panose="02020400000000000000" pitchFamily="18" charset="-128"/>
                <a:cs typeface="Times New Roman" panose="02020603050405020304" pitchFamily="18" charset="0"/>
              </a:rPr>
              <a:t> </a:t>
            </a:r>
            <a:r>
              <a:rPr lang="en-US" sz="1800" kern="100" dirty="0" err="1">
                <a:effectLst/>
                <a:latin typeface="+mn-lt"/>
                <a:ea typeface="Yu Mincho" panose="02020400000000000000" pitchFamily="18" charset="-128"/>
                <a:cs typeface="Times New Roman" panose="02020603050405020304" pitchFamily="18" charset="0"/>
              </a:rPr>
              <a:t>rèm</a:t>
            </a:r>
            <a:r>
              <a:rPr lang="en-US" sz="1800" kern="100" dirty="0">
                <a:effectLst/>
                <a:latin typeface="+mn-lt"/>
                <a:ea typeface="Yu Mincho" panose="02020400000000000000" pitchFamily="18" charset="-128"/>
                <a:cs typeface="Times New Roman" panose="02020603050405020304" pitchFamily="18" charset="0"/>
              </a:rPr>
              <a:t> </a:t>
            </a:r>
            <a:r>
              <a:rPr lang="en-US" sz="1800" kern="100" dirty="0" err="1">
                <a:effectLst/>
                <a:latin typeface="+mn-lt"/>
                <a:ea typeface="Yu Mincho" panose="02020400000000000000" pitchFamily="18" charset="-128"/>
                <a:cs typeface="Times New Roman" panose="02020603050405020304" pitchFamily="18" charset="0"/>
              </a:rPr>
              <a:t>dựa</a:t>
            </a:r>
            <a:r>
              <a:rPr lang="en-US" sz="1800" kern="100" dirty="0">
                <a:effectLst/>
                <a:latin typeface="+mn-lt"/>
                <a:ea typeface="Yu Mincho" panose="02020400000000000000" pitchFamily="18" charset="-128"/>
                <a:cs typeface="Times New Roman" panose="02020603050405020304" pitchFamily="18" charset="0"/>
              </a:rPr>
              <a:t> </a:t>
            </a:r>
            <a:r>
              <a:rPr lang="en-US" sz="1800" kern="100" dirty="0" err="1">
                <a:effectLst/>
                <a:latin typeface="+mn-lt"/>
                <a:ea typeface="Yu Mincho" panose="02020400000000000000" pitchFamily="18" charset="-128"/>
                <a:cs typeface="Times New Roman" panose="02020603050405020304" pitchFamily="18" charset="0"/>
              </a:rPr>
              <a:t>theo</a:t>
            </a:r>
            <a:r>
              <a:rPr lang="en-US" sz="1800" kern="100" dirty="0">
                <a:effectLst/>
                <a:latin typeface="+mn-lt"/>
                <a:ea typeface="Yu Mincho" panose="02020400000000000000" pitchFamily="18" charset="-128"/>
                <a:cs typeface="Times New Roman" panose="02020603050405020304" pitchFamily="18" charset="0"/>
              </a:rPr>
              <a:t> </a:t>
            </a:r>
            <a:r>
              <a:rPr lang="en-US" sz="1800" kern="100" dirty="0" err="1">
                <a:effectLst/>
                <a:latin typeface="+mn-lt"/>
                <a:ea typeface="Yu Mincho" panose="02020400000000000000" pitchFamily="18" charset="-128"/>
                <a:cs typeface="Times New Roman" panose="02020603050405020304" pitchFamily="18" charset="0"/>
              </a:rPr>
              <a:t>tín</a:t>
            </a:r>
            <a:r>
              <a:rPr lang="en-US" sz="1800" kern="100" dirty="0">
                <a:effectLst/>
                <a:latin typeface="+mn-lt"/>
                <a:ea typeface="Yu Mincho" panose="02020400000000000000" pitchFamily="18" charset="-128"/>
                <a:cs typeface="Times New Roman" panose="02020603050405020304" pitchFamily="18" charset="0"/>
              </a:rPr>
              <a:t> </a:t>
            </a:r>
            <a:r>
              <a:rPr lang="en-US" sz="1800" kern="100" dirty="0" err="1">
                <a:effectLst/>
                <a:latin typeface="+mn-lt"/>
                <a:ea typeface="Yu Mincho" panose="02020400000000000000" pitchFamily="18" charset="-128"/>
                <a:cs typeface="Times New Roman" panose="02020603050405020304" pitchFamily="18" charset="0"/>
              </a:rPr>
              <a:t>hiệu</a:t>
            </a:r>
            <a:r>
              <a:rPr lang="en-US" sz="1800" kern="100" dirty="0">
                <a:effectLst/>
                <a:latin typeface="+mn-lt"/>
                <a:ea typeface="Yu Mincho" panose="02020400000000000000" pitchFamily="18" charset="-128"/>
                <a:cs typeface="Times New Roman" panose="02020603050405020304" pitchFamily="18" charset="0"/>
              </a:rPr>
              <a:t> </a:t>
            </a:r>
            <a:r>
              <a:rPr lang="en-US" sz="1800" kern="100" dirty="0" err="1">
                <a:effectLst/>
                <a:latin typeface="+mn-lt"/>
                <a:ea typeface="Yu Mincho" panose="02020400000000000000" pitchFamily="18" charset="-128"/>
                <a:cs typeface="Times New Roman" panose="02020603050405020304" pitchFamily="18" charset="0"/>
              </a:rPr>
              <a:t>cường</a:t>
            </a:r>
            <a:r>
              <a:rPr lang="en-US" sz="1800" kern="100" dirty="0">
                <a:effectLst/>
                <a:latin typeface="+mn-lt"/>
                <a:ea typeface="Yu Mincho" panose="02020400000000000000" pitchFamily="18" charset="-128"/>
                <a:cs typeface="Times New Roman" panose="02020603050405020304" pitchFamily="18" charset="0"/>
              </a:rPr>
              <a:t> </a:t>
            </a:r>
            <a:r>
              <a:rPr lang="en-US" sz="1800" kern="100" dirty="0" err="1">
                <a:effectLst/>
                <a:latin typeface="+mn-lt"/>
                <a:ea typeface="Yu Mincho" panose="02020400000000000000" pitchFamily="18" charset="-128"/>
                <a:cs typeface="Times New Roman" panose="02020603050405020304" pitchFamily="18" charset="0"/>
              </a:rPr>
              <a:t>độ</a:t>
            </a:r>
            <a:r>
              <a:rPr lang="en-US" sz="1800" kern="100" dirty="0">
                <a:effectLst/>
                <a:latin typeface="+mn-lt"/>
                <a:ea typeface="Yu Mincho" panose="02020400000000000000" pitchFamily="18" charset="-128"/>
                <a:cs typeface="Times New Roman" panose="02020603050405020304" pitchFamily="18" charset="0"/>
              </a:rPr>
              <a:t> </a:t>
            </a:r>
            <a:r>
              <a:rPr lang="en-US" sz="1800" kern="100" dirty="0" err="1">
                <a:effectLst/>
                <a:latin typeface="+mn-lt"/>
                <a:ea typeface="Yu Mincho" panose="02020400000000000000" pitchFamily="18" charset="-128"/>
                <a:cs typeface="Times New Roman" panose="02020603050405020304" pitchFamily="18" charset="0"/>
              </a:rPr>
              <a:t>ánh</a:t>
            </a:r>
            <a:r>
              <a:rPr lang="en-US" sz="1800" kern="100" dirty="0">
                <a:effectLst/>
                <a:latin typeface="+mn-lt"/>
                <a:ea typeface="Yu Mincho" panose="02020400000000000000" pitchFamily="18" charset="-128"/>
                <a:cs typeface="Times New Roman" panose="02020603050405020304" pitchFamily="18" charset="0"/>
              </a:rPr>
              <a:t> </a:t>
            </a:r>
            <a:r>
              <a:rPr lang="en-US" sz="1800" kern="100" dirty="0" err="1">
                <a:effectLst/>
                <a:latin typeface="+mn-lt"/>
                <a:ea typeface="Yu Mincho" panose="02020400000000000000" pitchFamily="18" charset="-128"/>
                <a:cs typeface="Times New Roman" panose="02020603050405020304" pitchFamily="18" charset="0"/>
              </a:rPr>
              <a:t>sáng</a:t>
            </a:r>
            <a:r>
              <a:rPr lang="en-US" sz="1800" kern="100" dirty="0">
                <a:effectLst/>
                <a:latin typeface="+mn-lt"/>
                <a:ea typeface="Yu Mincho" panose="02020400000000000000" pitchFamily="18" charset="-128"/>
                <a:cs typeface="Times New Roman" panose="02020603050405020304" pitchFamily="18" charset="0"/>
              </a:rPr>
              <a:t> </a:t>
            </a:r>
            <a:r>
              <a:rPr lang="en-US" sz="1800" kern="100" dirty="0" err="1">
                <a:effectLst/>
                <a:latin typeface="+mn-lt"/>
                <a:ea typeface="Yu Mincho" panose="02020400000000000000" pitchFamily="18" charset="-128"/>
                <a:cs typeface="Times New Roman" panose="02020603050405020304" pitchFamily="18" charset="0"/>
              </a:rPr>
              <a:t>từ</a:t>
            </a:r>
            <a:r>
              <a:rPr lang="en-US" sz="1800" kern="100" dirty="0">
                <a:effectLst/>
                <a:latin typeface="+mn-lt"/>
                <a:ea typeface="Yu Mincho" panose="02020400000000000000" pitchFamily="18" charset="-128"/>
                <a:cs typeface="Times New Roman" panose="02020603050405020304" pitchFamily="18" charset="0"/>
              </a:rPr>
              <a:t> </a:t>
            </a:r>
            <a:r>
              <a:rPr lang="en-US" sz="1800" kern="100" dirty="0" err="1">
                <a:effectLst/>
                <a:latin typeface="+mn-lt"/>
                <a:ea typeface="Yu Mincho" panose="02020400000000000000" pitchFamily="18" charset="-128"/>
                <a:cs typeface="Times New Roman" panose="02020603050405020304" pitchFamily="18" charset="0"/>
              </a:rPr>
              <a:t>cảm</a:t>
            </a:r>
            <a:r>
              <a:rPr lang="en-US" sz="1800" kern="100" dirty="0">
                <a:effectLst/>
                <a:latin typeface="+mn-lt"/>
                <a:ea typeface="Yu Mincho" panose="02020400000000000000" pitchFamily="18" charset="-128"/>
                <a:cs typeface="Times New Roman" panose="02020603050405020304" pitchFamily="18" charset="0"/>
              </a:rPr>
              <a:t> </a:t>
            </a:r>
            <a:r>
              <a:rPr lang="en-US" sz="1800" kern="100" dirty="0" err="1">
                <a:effectLst/>
                <a:latin typeface="+mn-lt"/>
                <a:ea typeface="Yu Mincho" panose="02020400000000000000" pitchFamily="18" charset="-128"/>
                <a:cs typeface="Times New Roman" panose="02020603050405020304" pitchFamily="18" charset="0"/>
              </a:rPr>
              <a:t>biến</a:t>
            </a:r>
            <a:r>
              <a:rPr lang="en-US" sz="1800" kern="100" dirty="0">
                <a:effectLst/>
                <a:latin typeface="+mn-lt"/>
                <a:ea typeface="Yu Mincho" panose="02020400000000000000" pitchFamily="18" charset="-128"/>
                <a:cs typeface="Times New Roman" panose="02020603050405020304" pitchFamily="18" charset="0"/>
              </a:rPr>
              <a:t>.</a:t>
            </a:r>
          </a:p>
          <a:p>
            <a:pPr marL="457200" marR="0">
              <a:lnSpc>
                <a:spcPct val="107000"/>
              </a:lnSpc>
              <a:spcBef>
                <a:spcPts val="0"/>
              </a:spcBef>
              <a:spcAft>
                <a:spcPts val="0"/>
              </a:spcAft>
            </a:pPr>
            <a:r>
              <a:rPr lang="en-US" sz="1800" i="1" kern="100" dirty="0" err="1">
                <a:effectLst/>
                <a:latin typeface="+mn-lt"/>
                <a:ea typeface="Yu Mincho" panose="02020400000000000000" pitchFamily="18" charset="-128"/>
                <a:cs typeface="Times New Roman" panose="02020603050405020304" pitchFamily="18" charset="0"/>
              </a:rPr>
              <a:t>Đóng</a:t>
            </a:r>
            <a:r>
              <a:rPr lang="en-US" sz="1800" i="1" kern="100" dirty="0">
                <a:effectLst/>
                <a:latin typeface="+mn-lt"/>
                <a:ea typeface="Yu Mincho" panose="02020400000000000000" pitchFamily="18" charset="-128"/>
                <a:cs typeface="Times New Roman" panose="02020603050405020304" pitchFamily="18" charset="0"/>
              </a:rPr>
              <a:t> </a:t>
            </a:r>
            <a:r>
              <a:rPr lang="en-US" sz="1800" i="1" kern="100" dirty="0" err="1">
                <a:effectLst/>
                <a:latin typeface="+mn-lt"/>
                <a:ea typeface="Yu Mincho" panose="02020400000000000000" pitchFamily="18" charset="-128"/>
                <a:cs typeface="Times New Roman" panose="02020603050405020304" pitchFamily="18" charset="0"/>
              </a:rPr>
              <a:t>mở</a:t>
            </a:r>
            <a:r>
              <a:rPr lang="en-US" sz="1800" i="1" kern="100" dirty="0">
                <a:effectLst/>
                <a:latin typeface="+mn-lt"/>
                <a:ea typeface="Yu Mincho" panose="02020400000000000000" pitchFamily="18" charset="-128"/>
                <a:cs typeface="Times New Roman" panose="02020603050405020304" pitchFamily="18" charset="0"/>
              </a:rPr>
              <a:t> </a:t>
            </a:r>
            <a:r>
              <a:rPr lang="en-US" sz="1800" i="1" kern="100" dirty="0" err="1">
                <a:effectLst/>
                <a:latin typeface="+mn-lt"/>
                <a:ea typeface="Yu Mincho" panose="02020400000000000000" pitchFamily="18" charset="-128"/>
                <a:cs typeface="Times New Roman" panose="02020603050405020304" pitchFamily="18" charset="0"/>
              </a:rPr>
              <a:t>tùy</a:t>
            </a:r>
            <a:r>
              <a:rPr lang="en-US" sz="1800" i="1" kern="100" dirty="0">
                <a:effectLst/>
                <a:latin typeface="+mn-lt"/>
                <a:ea typeface="Yu Mincho" panose="02020400000000000000" pitchFamily="18" charset="-128"/>
                <a:cs typeface="Times New Roman" panose="02020603050405020304" pitchFamily="18" charset="0"/>
              </a:rPr>
              <a:t> </a:t>
            </a:r>
            <a:r>
              <a:rPr lang="en-US" sz="1800" i="1" kern="100" dirty="0" err="1">
                <a:effectLst/>
                <a:latin typeface="+mn-lt"/>
                <a:ea typeface="Yu Mincho" panose="02020400000000000000" pitchFamily="18" charset="-128"/>
                <a:cs typeface="Times New Roman" panose="02020603050405020304" pitchFamily="18" charset="0"/>
              </a:rPr>
              <a:t>chỉnh</a:t>
            </a:r>
            <a:r>
              <a:rPr lang="en-US" sz="1800" i="1" kern="100" dirty="0">
                <a:effectLst/>
                <a:latin typeface="+mn-lt"/>
                <a:ea typeface="Yu Mincho" panose="02020400000000000000" pitchFamily="18" charset="-128"/>
                <a:cs typeface="Times New Roman" panose="02020603050405020304" pitchFamily="18" charset="0"/>
              </a:rPr>
              <a:t>:</a:t>
            </a:r>
            <a:r>
              <a:rPr lang="en-US" sz="1800" kern="100" dirty="0">
                <a:effectLst/>
                <a:latin typeface="+mn-lt"/>
                <a:ea typeface="Yu Mincho" panose="02020400000000000000" pitchFamily="18" charset="-128"/>
                <a:cs typeface="Times New Roman" panose="02020603050405020304" pitchFamily="18" charset="0"/>
              </a:rPr>
              <a:t> </a:t>
            </a:r>
            <a:r>
              <a:rPr lang="en-US" sz="1800" kern="100" dirty="0" err="1">
                <a:effectLst/>
                <a:latin typeface="+mn-lt"/>
                <a:ea typeface="Yu Mincho" panose="02020400000000000000" pitchFamily="18" charset="-128"/>
                <a:cs typeface="Times New Roman" panose="02020603050405020304" pitchFamily="18" charset="0"/>
              </a:rPr>
              <a:t>Người</a:t>
            </a:r>
            <a:r>
              <a:rPr lang="en-US" sz="1800" kern="100" dirty="0">
                <a:effectLst/>
                <a:latin typeface="+mn-lt"/>
                <a:ea typeface="Yu Mincho" panose="02020400000000000000" pitchFamily="18" charset="-128"/>
                <a:cs typeface="Times New Roman" panose="02020603050405020304" pitchFamily="18" charset="0"/>
              </a:rPr>
              <a:t> </a:t>
            </a:r>
            <a:r>
              <a:rPr lang="en-US" sz="1800" kern="100" dirty="0" err="1">
                <a:effectLst/>
                <a:latin typeface="+mn-lt"/>
                <a:ea typeface="Yu Mincho" panose="02020400000000000000" pitchFamily="18" charset="-128"/>
                <a:cs typeface="Times New Roman" panose="02020603050405020304" pitchFamily="18" charset="0"/>
              </a:rPr>
              <a:t>dùng</a:t>
            </a:r>
            <a:r>
              <a:rPr lang="en-US" sz="1800" kern="100" dirty="0">
                <a:effectLst/>
                <a:latin typeface="+mn-lt"/>
                <a:ea typeface="Yu Mincho" panose="02020400000000000000" pitchFamily="18" charset="-128"/>
                <a:cs typeface="Times New Roman" panose="02020603050405020304" pitchFamily="18" charset="0"/>
              </a:rPr>
              <a:t> </a:t>
            </a:r>
            <a:r>
              <a:rPr lang="en-US" sz="1800" kern="100" dirty="0" err="1">
                <a:effectLst/>
                <a:latin typeface="+mn-lt"/>
                <a:ea typeface="Yu Mincho" panose="02020400000000000000" pitchFamily="18" charset="-128"/>
                <a:cs typeface="Times New Roman" panose="02020603050405020304" pitchFamily="18" charset="0"/>
              </a:rPr>
              <a:t>điều</a:t>
            </a:r>
            <a:r>
              <a:rPr lang="en-US" sz="1800" kern="100" dirty="0">
                <a:effectLst/>
                <a:latin typeface="+mn-lt"/>
                <a:ea typeface="Yu Mincho" panose="02020400000000000000" pitchFamily="18" charset="-128"/>
                <a:cs typeface="Times New Roman" panose="02020603050405020304" pitchFamily="18" charset="0"/>
              </a:rPr>
              <a:t> </a:t>
            </a:r>
            <a:r>
              <a:rPr lang="en-US" sz="1800" kern="100" dirty="0" err="1">
                <a:effectLst/>
                <a:latin typeface="+mn-lt"/>
                <a:ea typeface="Yu Mincho" panose="02020400000000000000" pitchFamily="18" charset="-128"/>
                <a:cs typeface="Times New Roman" panose="02020603050405020304" pitchFamily="18" charset="0"/>
              </a:rPr>
              <a:t>chỉnh</a:t>
            </a:r>
            <a:r>
              <a:rPr lang="en-US" sz="1800" kern="100" dirty="0">
                <a:effectLst/>
                <a:latin typeface="+mn-lt"/>
                <a:ea typeface="Yu Mincho" panose="02020400000000000000" pitchFamily="18" charset="-128"/>
                <a:cs typeface="Times New Roman" panose="02020603050405020304" pitchFamily="18" charset="0"/>
              </a:rPr>
              <a:t> </a:t>
            </a:r>
            <a:r>
              <a:rPr lang="en-US" sz="1800" kern="100" dirty="0" err="1">
                <a:effectLst/>
                <a:latin typeface="+mn-lt"/>
                <a:ea typeface="Yu Mincho" panose="02020400000000000000" pitchFamily="18" charset="-128"/>
                <a:cs typeface="Times New Roman" panose="02020603050405020304" pitchFamily="18" charset="0"/>
              </a:rPr>
              <a:t>độ</a:t>
            </a:r>
            <a:r>
              <a:rPr lang="en-US" sz="1800" kern="100" dirty="0">
                <a:effectLst/>
                <a:latin typeface="+mn-lt"/>
                <a:ea typeface="Yu Mincho" panose="02020400000000000000" pitchFamily="18" charset="-128"/>
                <a:cs typeface="Times New Roman" panose="02020603050405020304" pitchFamily="18" charset="0"/>
              </a:rPr>
              <a:t> </a:t>
            </a:r>
            <a:r>
              <a:rPr lang="en-US" sz="1800" kern="100" dirty="0" err="1">
                <a:effectLst/>
                <a:latin typeface="+mn-lt"/>
                <a:ea typeface="Yu Mincho" panose="02020400000000000000" pitchFamily="18" charset="-128"/>
                <a:cs typeface="Times New Roman" panose="02020603050405020304" pitchFamily="18" charset="0"/>
              </a:rPr>
              <a:t>mở</a:t>
            </a:r>
            <a:r>
              <a:rPr lang="en-US" sz="1800" kern="100" dirty="0">
                <a:effectLst/>
                <a:latin typeface="+mn-lt"/>
                <a:ea typeface="Yu Mincho" panose="02020400000000000000" pitchFamily="18" charset="-128"/>
                <a:cs typeface="Times New Roman" panose="02020603050405020304" pitchFamily="18" charset="0"/>
              </a:rPr>
              <a:t> </a:t>
            </a:r>
            <a:r>
              <a:rPr lang="en-US" sz="1800" kern="100" dirty="0" err="1">
                <a:effectLst/>
                <a:latin typeface="+mn-lt"/>
                <a:ea typeface="Yu Mincho" panose="02020400000000000000" pitchFamily="18" charset="-128"/>
                <a:cs typeface="Times New Roman" panose="02020603050405020304" pitchFamily="18" charset="0"/>
              </a:rPr>
              <a:t>rèm</a:t>
            </a:r>
            <a:r>
              <a:rPr lang="en-US" sz="1800" kern="100" dirty="0">
                <a:effectLst/>
                <a:latin typeface="+mn-lt"/>
                <a:ea typeface="Yu Mincho" panose="02020400000000000000" pitchFamily="18" charset="-128"/>
                <a:cs typeface="Times New Roman" panose="02020603050405020304" pitchFamily="18" charset="0"/>
              </a:rPr>
              <a:t> </a:t>
            </a:r>
            <a:r>
              <a:rPr lang="en-US" sz="1800" kern="100" dirty="0" err="1">
                <a:effectLst/>
                <a:latin typeface="+mn-lt"/>
                <a:ea typeface="Yu Mincho" panose="02020400000000000000" pitchFamily="18" charset="-128"/>
                <a:cs typeface="Times New Roman" panose="02020603050405020304" pitchFamily="18" charset="0"/>
              </a:rPr>
              <a:t>tùy</a:t>
            </a:r>
            <a:r>
              <a:rPr lang="en-US" sz="1800" kern="100" dirty="0">
                <a:effectLst/>
                <a:latin typeface="+mn-lt"/>
                <a:ea typeface="Yu Mincho" panose="02020400000000000000" pitchFamily="18" charset="-128"/>
                <a:cs typeface="Times New Roman" panose="02020603050405020304" pitchFamily="18" charset="0"/>
              </a:rPr>
              <a:t> ý.</a:t>
            </a:r>
          </a:p>
          <a:p>
            <a:pPr marR="0" indent="0">
              <a:lnSpc>
                <a:spcPct val="107000"/>
              </a:lnSpc>
              <a:spcBef>
                <a:spcPts val="0"/>
              </a:spcBef>
              <a:spcAft>
                <a:spcPts val="0"/>
              </a:spcAft>
              <a:buNone/>
            </a:pPr>
            <a:endParaRPr lang="en-US" sz="1800" kern="100" dirty="0">
              <a:effectLst/>
              <a:latin typeface="+mn-lt"/>
              <a:ea typeface="Yu Mincho" panose="02020400000000000000" pitchFamily="18" charset="-128"/>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dirty="0" err="1">
                <a:solidFill>
                  <a:srgbClr val="002060"/>
                </a:solidFill>
                <a:effectLst/>
                <a:latin typeface="+mn-lt"/>
                <a:ea typeface="Yu Mincho" panose="02020400000000000000" pitchFamily="18" charset="-128"/>
                <a:cs typeface="Times New Roman" panose="02020603050405020304" pitchFamily="18" charset="0"/>
              </a:rPr>
              <a:t>Mô</a:t>
            </a:r>
            <a:r>
              <a:rPr lang="en-US" sz="1800" kern="100" dirty="0">
                <a:solidFill>
                  <a:srgbClr val="002060"/>
                </a:solidFill>
                <a:effectLst/>
                <a:latin typeface="+mn-lt"/>
                <a:ea typeface="Yu Mincho" panose="02020400000000000000" pitchFamily="18" charset="-128"/>
                <a:cs typeface="Times New Roman" panose="02020603050405020304" pitchFamily="18" charset="0"/>
              </a:rPr>
              <a:t> </a:t>
            </a:r>
            <a:r>
              <a:rPr lang="en-US" sz="1800" kern="100" dirty="0" err="1">
                <a:solidFill>
                  <a:srgbClr val="002060"/>
                </a:solidFill>
                <a:effectLst/>
                <a:latin typeface="+mn-lt"/>
                <a:ea typeface="Yu Mincho" panose="02020400000000000000" pitchFamily="18" charset="-128"/>
                <a:cs typeface="Times New Roman" panose="02020603050405020304" pitchFamily="18" charset="0"/>
              </a:rPr>
              <a:t>hình</a:t>
            </a:r>
            <a:r>
              <a:rPr lang="en-US" sz="1800" kern="100" dirty="0">
                <a:solidFill>
                  <a:srgbClr val="002060"/>
                </a:solidFill>
                <a:effectLst/>
                <a:latin typeface="+mn-lt"/>
                <a:ea typeface="Yu Mincho" panose="02020400000000000000" pitchFamily="18" charset="-128"/>
                <a:cs typeface="Times New Roman" panose="02020603050405020304" pitchFamily="18" charset="0"/>
              </a:rPr>
              <a:t> </a:t>
            </a:r>
            <a:r>
              <a:rPr lang="en-US" sz="1800" kern="100" dirty="0" err="1">
                <a:solidFill>
                  <a:srgbClr val="002060"/>
                </a:solidFill>
                <a:effectLst/>
                <a:latin typeface="+mn-lt"/>
                <a:ea typeface="Yu Mincho" panose="02020400000000000000" pitchFamily="18" charset="-128"/>
                <a:cs typeface="Times New Roman" panose="02020603050405020304" pitchFamily="18" charset="0"/>
              </a:rPr>
              <a:t>kết</a:t>
            </a:r>
            <a:r>
              <a:rPr lang="en-US" sz="1800" kern="100" dirty="0">
                <a:solidFill>
                  <a:srgbClr val="002060"/>
                </a:solidFill>
                <a:effectLst/>
                <a:latin typeface="+mn-lt"/>
                <a:ea typeface="Yu Mincho" panose="02020400000000000000" pitchFamily="18" charset="-128"/>
                <a:cs typeface="Times New Roman" panose="02020603050405020304" pitchFamily="18" charset="0"/>
              </a:rPr>
              <a:t> </a:t>
            </a:r>
            <a:r>
              <a:rPr lang="en-US" sz="1800" kern="100" dirty="0" err="1">
                <a:solidFill>
                  <a:srgbClr val="002060"/>
                </a:solidFill>
                <a:effectLst/>
                <a:latin typeface="+mn-lt"/>
                <a:ea typeface="Yu Mincho" panose="02020400000000000000" pitchFamily="18" charset="-128"/>
                <a:cs typeface="Times New Roman" panose="02020603050405020304" pitchFamily="18" charset="0"/>
              </a:rPr>
              <a:t>nối</a:t>
            </a:r>
            <a:r>
              <a:rPr lang="en-US" sz="1800" kern="100" dirty="0">
                <a:solidFill>
                  <a:srgbClr val="002060"/>
                </a:solidFill>
                <a:effectLst/>
                <a:latin typeface="+mn-lt"/>
                <a:ea typeface="Yu Mincho" panose="02020400000000000000" pitchFamily="18" charset="-128"/>
                <a:cs typeface="Times New Roman" panose="02020603050405020304" pitchFamily="18" charset="0"/>
              </a:rPr>
              <a:t> </a:t>
            </a:r>
            <a:r>
              <a:rPr lang="en-US" sz="1800" kern="100" dirty="0" err="1">
                <a:solidFill>
                  <a:srgbClr val="002060"/>
                </a:solidFill>
                <a:effectLst/>
                <a:latin typeface="+mn-lt"/>
                <a:ea typeface="Yu Mincho" panose="02020400000000000000" pitchFamily="18" charset="-128"/>
                <a:cs typeface="Times New Roman" panose="02020603050405020304" pitchFamily="18" charset="0"/>
              </a:rPr>
              <a:t>với</a:t>
            </a:r>
            <a:r>
              <a:rPr lang="en-US" sz="1800" kern="100" dirty="0">
                <a:solidFill>
                  <a:srgbClr val="002060"/>
                </a:solidFill>
                <a:effectLst/>
                <a:latin typeface="+mn-lt"/>
                <a:ea typeface="Yu Mincho" panose="02020400000000000000" pitchFamily="18" charset="-128"/>
                <a:cs typeface="Times New Roman" panose="02020603050405020304" pitchFamily="18" charset="0"/>
              </a:rPr>
              <a:t> </a:t>
            </a:r>
            <a:r>
              <a:rPr lang="en-US" sz="1800" kern="100" dirty="0" err="1">
                <a:solidFill>
                  <a:srgbClr val="002060"/>
                </a:solidFill>
                <a:effectLst/>
                <a:latin typeface="+mn-lt"/>
                <a:ea typeface="Yu Mincho" panose="02020400000000000000" pitchFamily="18" charset="-128"/>
                <a:cs typeface="Times New Roman" panose="02020603050405020304" pitchFamily="18" charset="0"/>
              </a:rPr>
              <a:t>màn</a:t>
            </a:r>
            <a:r>
              <a:rPr lang="en-US" sz="1800" kern="100" dirty="0">
                <a:solidFill>
                  <a:srgbClr val="002060"/>
                </a:solidFill>
                <a:effectLst/>
                <a:latin typeface="+mn-lt"/>
                <a:ea typeface="Yu Mincho" panose="02020400000000000000" pitchFamily="18" charset="-128"/>
                <a:cs typeface="Times New Roman" panose="02020603050405020304" pitchFamily="18" charset="0"/>
              </a:rPr>
              <a:t> </a:t>
            </a:r>
            <a:r>
              <a:rPr lang="en-US" sz="1800" kern="100" dirty="0" err="1">
                <a:solidFill>
                  <a:srgbClr val="002060"/>
                </a:solidFill>
                <a:effectLst/>
                <a:latin typeface="+mn-lt"/>
                <a:ea typeface="Yu Mincho" panose="02020400000000000000" pitchFamily="18" charset="-128"/>
                <a:cs typeface="Times New Roman" panose="02020603050405020304" pitchFamily="18" charset="0"/>
              </a:rPr>
              <a:t>hình</a:t>
            </a:r>
            <a:r>
              <a:rPr lang="en-US" sz="1800" kern="100" dirty="0">
                <a:solidFill>
                  <a:srgbClr val="002060"/>
                </a:solidFill>
                <a:effectLst/>
                <a:latin typeface="+mn-lt"/>
                <a:ea typeface="Yu Mincho" panose="02020400000000000000" pitchFamily="18" charset="-128"/>
                <a:cs typeface="Times New Roman" panose="02020603050405020304" pitchFamily="18" charset="0"/>
              </a:rPr>
              <a:t> LCD </a:t>
            </a:r>
            <a:r>
              <a:rPr lang="en-US" sz="1800" kern="100" dirty="0" err="1">
                <a:solidFill>
                  <a:srgbClr val="002060"/>
                </a:solidFill>
                <a:effectLst/>
                <a:latin typeface="+mn-lt"/>
                <a:ea typeface="Yu Mincho" panose="02020400000000000000" pitchFamily="18" charset="-128"/>
                <a:cs typeface="Times New Roman" panose="02020603050405020304" pitchFamily="18" charset="0"/>
              </a:rPr>
              <a:t>để</a:t>
            </a:r>
            <a:r>
              <a:rPr lang="en-US" sz="1800" kern="100" dirty="0">
                <a:solidFill>
                  <a:srgbClr val="002060"/>
                </a:solidFill>
                <a:effectLst/>
                <a:latin typeface="+mn-lt"/>
                <a:ea typeface="Yu Mincho" panose="02020400000000000000" pitchFamily="18" charset="-128"/>
                <a:cs typeface="Times New Roman" panose="02020603050405020304" pitchFamily="18" charset="0"/>
              </a:rPr>
              <a:t> </a:t>
            </a:r>
            <a:r>
              <a:rPr lang="en-US" sz="1800" kern="100" dirty="0" err="1">
                <a:solidFill>
                  <a:srgbClr val="002060"/>
                </a:solidFill>
                <a:effectLst/>
                <a:latin typeface="+mn-lt"/>
                <a:ea typeface="Yu Mincho" panose="02020400000000000000" pitchFamily="18" charset="-128"/>
                <a:cs typeface="Times New Roman" panose="02020603050405020304" pitchFamily="18" charset="0"/>
              </a:rPr>
              <a:t>hiển</a:t>
            </a:r>
            <a:r>
              <a:rPr lang="en-US" sz="1800" kern="100" dirty="0">
                <a:solidFill>
                  <a:srgbClr val="002060"/>
                </a:solidFill>
                <a:effectLst/>
                <a:latin typeface="+mn-lt"/>
                <a:ea typeface="Yu Mincho" panose="02020400000000000000" pitchFamily="18" charset="-128"/>
                <a:cs typeface="Times New Roman" panose="02020603050405020304" pitchFamily="18" charset="0"/>
              </a:rPr>
              <a:t> </a:t>
            </a:r>
            <a:r>
              <a:rPr lang="en-US" sz="1800" kern="100" dirty="0" err="1">
                <a:solidFill>
                  <a:srgbClr val="002060"/>
                </a:solidFill>
                <a:effectLst/>
                <a:latin typeface="+mn-lt"/>
                <a:ea typeface="Yu Mincho" panose="02020400000000000000" pitchFamily="18" charset="-128"/>
                <a:cs typeface="Times New Roman" panose="02020603050405020304" pitchFamily="18" charset="0"/>
              </a:rPr>
              <a:t>thị</a:t>
            </a:r>
            <a:r>
              <a:rPr lang="en-US" sz="1800" kern="100" dirty="0">
                <a:solidFill>
                  <a:srgbClr val="002060"/>
                </a:solidFill>
                <a:effectLst/>
                <a:latin typeface="+mn-lt"/>
                <a:ea typeface="Yu Mincho" panose="02020400000000000000" pitchFamily="18" charset="-128"/>
                <a:cs typeface="Times New Roman" panose="02020603050405020304" pitchFamily="18" charset="0"/>
              </a:rPr>
              <a:t> </a:t>
            </a:r>
            <a:r>
              <a:rPr lang="en-US" sz="1800" kern="100" dirty="0" err="1">
                <a:solidFill>
                  <a:srgbClr val="002060"/>
                </a:solidFill>
                <a:effectLst/>
                <a:latin typeface="+mn-lt"/>
                <a:ea typeface="Yu Mincho" panose="02020400000000000000" pitchFamily="18" charset="-128"/>
                <a:cs typeface="Times New Roman" panose="02020603050405020304" pitchFamily="18" charset="0"/>
              </a:rPr>
              <a:t>thời</a:t>
            </a:r>
            <a:r>
              <a:rPr lang="en-US" sz="1800" kern="100" dirty="0">
                <a:solidFill>
                  <a:srgbClr val="002060"/>
                </a:solidFill>
                <a:effectLst/>
                <a:latin typeface="+mn-lt"/>
                <a:ea typeface="Yu Mincho" panose="02020400000000000000" pitchFamily="18" charset="-128"/>
                <a:cs typeface="Times New Roman" panose="02020603050405020304" pitchFamily="18" charset="0"/>
              </a:rPr>
              <a:t> </a:t>
            </a:r>
            <a:r>
              <a:rPr lang="en-US" sz="1800" kern="100" dirty="0" err="1">
                <a:solidFill>
                  <a:srgbClr val="002060"/>
                </a:solidFill>
                <a:effectLst/>
                <a:latin typeface="+mn-lt"/>
                <a:ea typeface="Yu Mincho" panose="02020400000000000000" pitchFamily="18" charset="-128"/>
                <a:cs typeface="Times New Roman" panose="02020603050405020304" pitchFamily="18" charset="0"/>
              </a:rPr>
              <a:t>gian</a:t>
            </a:r>
            <a:r>
              <a:rPr lang="en-US" sz="1800" kern="100" dirty="0">
                <a:solidFill>
                  <a:srgbClr val="002060"/>
                </a:solidFill>
                <a:effectLst/>
                <a:latin typeface="+mn-lt"/>
                <a:ea typeface="Yu Mincho" panose="02020400000000000000" pitchFamily="18" charset="-128"/>
                <a:cs typeface="Times New Roman" panose="02020603050405020304" pitchFamily="18" charset="0"/>
              </a:rPr>
              <a:t> </a:t>
            </a:r>
            <a:r>
              <a:rPr lang="en-US" sz="1800" kern="100" dirty="0" err="1">
                <a:solidFill>
                  <a:srgbClr val="002060"/>
                </a:solidFill>
                <a:effectLst/>
                <a:latin typeface="+mn-lt"/>
                <a:ea typeface="Yu Mincho" panose="02020400000000000000" pitchFamily="18" charset="-128"/>
                <a:cs typeface="Times New Roman" panose="02020603050405020304" pitchFamily="18" charset="0"/>
              </a:rPr>
              <a:t>thực</a:t>
            </a:r>
            <a:r>
              <a:rPr lang="en-US" sz="1800" kern="100" dirty="0">
                <a:solidFill>
                  <a:srgbClr val="002060"/>
                </a:solidFill>
                <a:effectLst/>
                <a:latin typeface="+mn-lt"/>
                <a:ea typeface="Yu Mincho" panose="02020400000000000000" pitchFamily="18" charset="-128"/>
                <a:cs typeface="Times New Roman" panose="02020603050405020304" pitchFamily="18" charset="0"/>
              </a:rPr>
              <a:t>, </a:t>
            </a:r>
            <a:r>
              <a:rPr lang="en-US" sz="1800" kern="100" dirty="0" err="1">
                <a:solidFill>
                  <a:srgbClr val="002060"/>
                </a:solidFill>
                <a:effectLst/>
                <a:latin typeface="+mn-lt"/>
                <a:ea typeface="Yu Mincho" panose="02020400000000000000" pitchFamily="18" charset="-128"/>
                <a:cs typeface="Times New Roman" panose="02020603050405020304" pitchFamily="18" charset="0"/>
              </a:rPr>
              <a:t>chế</a:t>
            </a:r>
            <a:r>
              <a:rPr lang="en-US" sz="1800" kern="100" dirty="0">
                <a:solidFill>
                  <a:srgbClr val="002060"/>
                </a:solidFill>
                <a:effectLst/>
                <a:latin typeface="+mn-lt"/>
                <a:ea typeface="Yu Mincho" panose="02020400000000000000" pitchFamily="18" charset="-128"/>
                <a:cs typeface="Times New Roman" panose="02020603050405020304" pitchFamily="18" charset="0"/>
              </a:rPr>
              <a:t> </a:t>
            </a:r>
            <a:r>
              <a:rPr lang="en-US" sz="1800" kern="100" dirty="0" err="1">
                <a:solidFill>
                  <a:srgbClr val="002060"/>
                </a:solidFill>
                <a:effectLst/>
                <a:latin typeface="+mn-lt"/>
                <a:ea typeface="Yu Mincho" panose="02020400000000000000" pitchFamily="18" charset="-128"/>
                <a:cs typeface="Times New Roman" panose="02020603050405020304" pitchFamily="18" charset="0"/>
              </a:rPr>
              <a:t>độ</a:t>
            </a:r>
            <a:r>
              <a:rPr lang="en-US" sz="1800" kern="100" dirty="0">
                <a:solidFill>
                  <a:srgbClr val="002060"/>
                </a:solidFill>
                <a:effectLst/>
                <a:latin typeface="+mn-lt"/>
                <a:ea typeface="Yu Mincho" panose="02020400000000000000" pitchFamily="18" charset="-128"/>
                <a:cs typeface="Times New Roman" panose="02020603050405020304" pitchFamily="18" charset="0"/>
              </a:rPr>
              <a:t> </a:t>
            </a:r>
            <a:r>
              <a:rPr lang="en-US" sz="1800" kern="100" dirty="0" err="1">
                <a:solidFill>
                  <a:srgbClr val="002060"/>
                </a:solidFill>
                <a:effectLst/>
                <a:latin typeface="+mn-lt"/>
                <a:ea typeface="Yu Mincho" panose="02020400000000000000" pitchFamily="18" charset="-128"/>
                <a:cs typeface="Times New Roman" panose="02020603050405020304" pitchFamily="18" charset="0"/>
              </a:rPr>
              <a:t>đang</a:t>
            </a:r>
            <a:r>
              <a:rPr lang="en-US" sz="1800" kern="100" dirty="0">
                <a:solidFill>
                  <a:srgbClr val="002060"/>
                </a:solidFill>
                <a:effectLst/>
                <a:latin typeface="+mn-lt"/>
                <a:ea typeface="Yu Mincho" panose="02020400000000000000" pitchFamily="18" charset="-128"/>
                <a:cs typeface="Times New Roman" panose="02020603050405020304" pitchFamily="18" charset="0"/>
              </a:rPr>
              <a:t> </a:t>
            </a:r>
            <a:r>
              <a:rPr lang="en-US" sz="1800" kern="100" dirty="0" err="1">
                <a:solidFill>
                  <a:srgbClr val="002060"/>
                </a:solidFill>
                <a:effectLst/>
                <a:latin typeface="+mn-lt"/>
                <a:ea typeface="Yu Mincho" panose="02020400000000000000" pitchFamily="18" charset="-128"/>
                <a:cs typeface="Times New Roman" panose="02020603050405020304" pitchFamily="18" charset="0"/>
              </a:rPr>
              <a:t>chọn</a:t>
            </a:r>
            <a:r>
              <a:rPr lang="en-US" sz="1800" kern="100" dirty="0">
                <a:solidFill>
                  <a:srgbClr val="002060"/>
                </a:solidFill>
                <a:effectLst/>
                <a:latin typeface="+mn-lt"/>
                <a:ea typeface="Yu Mincho" panose="02020400000000000000" pitchFamily="18" charset="-128"/>
                <a:cs typeface="Times New Roman" panose="02020603050405020304" pitchFamily="18" charset="0"/>
              </a:rPr>
              <a:t>, </a:t>
            </a:r>
            <a:r>
              <a:rPr lang="en-US" sz="1800" kern="100" dirty="0" err="1">
                <a:solidFill>
                  <a:srgbClr val="002060"/>
                </a:solidFill>
                <a:effectLst/>
                <a:latin typeface="+mn-lt"/>
                <a:ea typeface="Yu Mincho" panose="02020400000000000000" pitchFamily="18" charset="-128"/>
                <a:cs typeface="Times New Roman" panose="02020603050405020304" pitchFamily="18" charset="0"/>
              </a:rPr>
              <a:t>cường</a:t>
            </a:r>
            <a:r>
              <a:rPr lang="en-US" sz="1800" kern="100" dirty="0">
                <a:solidFill>
                  <a:srgbClr val="002060"/>
                </a:solidFill>
                <a:effectLst/>
                <a:latin typeface="+mn-lt"/>
                <a:ea typeface="Yu Mincho" panose="02020400000000000000" pitchFamily="18" charset="-128"/>
                <a:cs typeface="Times New Roman" panose="02020603050405020304" pitchFamily="18" charset="0"/>
              </a:rPr>
              <a:t> </a:t>
            </a:r>
            <a:r>
              <a:rPr lang="en-US" sz="1800" kern="100" dirty="0" err="1">
                <a:solidFill>
                  <a:srgbClr val="002060"/>
                </a:solidFill>
                <a:effectLst/>
                <a:latin typeface="+mn-lt"/>
                <a:ea typeface="Yu Mincho" panose="02020400000000000000" pitchFamily="18" charset="-128"/>
                <a:cs typeface="Times New Roman" panose="02020603050405020304" pitchFamily="18" charset="0"/>
              </a:rPr>
              <a:t>độ</a:t>
            </a:r>
            <a:r>
              <a:rPr lang="en-US" sz="1800" kern="100" dirty="0">
                <a:solidFill>
                  <a:srgbClr val="002060"/>
                </a:solidFill>
                <a:effectLst/>
                <a:latin typeface="+mn-lt"/>
                <a:ea typeface="Yu Mincho" panose="02020400000000000000" pitchFamily="18" charset="-128"/>
                <a:cs typeface="Times New Roman" panose="02020603050405020304" pitchFamily="18" charset="0"/>
              </a:rPr>
              <a:t> </a:t>
            </a:r>
            <a:r>
              <a:rPr lang="en-US" sz="1800" kern="100" dirty="0" err="1">
                <a:solidFill>
                  <a:srgbClr val="002060"/>
                </a:solidFill>
                <a:effectLst/>
                <a:latin typeface="+mn-lt"/>
                <a:ea typeface="Yu Mincho" panose="02020400000000000000" pitchFamily="18" charset="-128"/>
                <a:cs typeface="Times New Roman" panose="02020603050405020304" pitchFamily="18" charset="0"/>
              </a:rPr>
              <a:t>sáng</a:t>
            </a:r>
            <a:r>
              <a:rPr lang="en-US" sz="1800" kern="100" dirty="0">
                <a:solidFill>
                  <a:srgbClr val="002060"/>
                </a:solidFill>
                <a:effectLst/>
                <a:latin typeface="+mn-lt"/>
                <a:ea typeface="Yu Mincho" panose="02020400000000000000" pitchFamily="18" charset="-128"/>
                <a:cs typeface="Times New Roman" panose="02020603050405020304" pitchFamily="18" charset="0"/>
              </a:rPr>
              <a:t>.</a:t>
            </a:r>
          </a:p>
          <a:p>
            <a:pPr marL="0" marR="0" lvl="0" indent="0">
              <a:lnSpc>
                <a:spcPct val="107000"/>
              </a:lnSpc>
              <a:spcBef>
                <a:spcPts val="0"/>
              </a:spcBef>
              <a:spcAft>
                <a:spcPts val="0"/>
              </a:spcAft>
              <a:buNone/>
            </a:pPr>
            <a:endParaRPr lang="en-US" sz="1800" kern="100" dirty="0">
              <a:solidFill>
                <a:srgbClr val="002060"/>
              </a:solidFill>
              <a:effectLst/>
              <a:latin typeface="+mn-lt"/>
              <a:ea typeface="Yu Mincho" panose="02020400000000000000" pitchFamily="18" charset="-128"/>
              <a:cs typeface="Times New Roman" panose="02020603050405020304" pitchFamily="18" charset="0"/>
            </a:endParaRPr>
          </a:p>
          <a:p>
            <a:pPr marL="0" marR="0" lvl="0" indent="0">
              <a:lnSpc>
                <a:spcPct val="107000"/>
              </a:lnSpc>
              <a:spcBef>
                <a:spcPts val="0"/>
              </a:spcBef>
              <a:spcAft>
                <a:spcPts val="0"/>
              </a:spcAft>
              <a:buNone/>
            </a:pPr>
            <a:r>
              <a:rPr lang="en-US" sz="1800" dirty="0">
                <a:solidFill>
                  <a:srgbClr val="002060"/>
                </a:solidFill>
                <a:latin typeface="+mn-lt"/>
              </a:rPr>
              <a:t>-     </a:t>
            </a:r>
            <a:r>
              <a:rPr lang="en-US" sz="1800" dirty="0" err="1">
                <a:solidFill>
                  <a:srgbClr val="002060"/>
                </a:solidFill>
                <a:latin typeface="+mn-lt"/>
              </a:rPr>
              <a:t>Điều</a:t>
            </a:r>
            <a:r>
              <a:rPr lang="en-US" sz="1800" dirty="0">
                <a:solidFill>
                  <a:srgbClr val="002060"/>
                </a:solidFill>
                <a:latin typeface="+mn-lt"/>
              </a:rPr>
              <a:t> </a:t>
            </a:r>
            <a:r>
              <a:rPr lang="en-US" sz="1800" dirty="0" err="1">
                <a:solidFill>
                  <a:srgbClr val="002060"/>
                </a:solidFill>
                <a:latin typeface="+mn-lt"/>
              </a:rPr>
              <a:t>khiển</a:t>
            </a:r>
            <a:r>
              <a:rPr lang="en-US" sz="1800" dirty="0">
                <a:solidFill>
                  <a:srgbClr val="002060"/>
                </a:solidFill>
                <a:latin typeface="+mn-lt"/>
              </a:rPr>
              <a:t> </a:t>
            </a:r>
            <a:r>
              <a:rPr lang="en-US" sz="1800" dirty="0" err="1">
                <a:solidFill>
                  <a:srgbClr val="002060"/>
                </a:solidFill>
                <a:latin typeface="+mn-lt"/>
              </a:rPr>
              <a:t>thông</a:t>
            </a:r>
            <a:r>
              <a:rPr lang="en-US" sz="1800" dirty="0">
                <a:solidFill>
                  <a:srgbClr val="002060"/>
                </a:solidFill>
                <a:latin typeface="+mn-lt"/>
              </a:rPr>
              <a:t> qua </a:t>
            </a:r>
            <a:r>
              <a:rPr lang="en-US" sz="1800" dirty="0" err="1">
                <a:solidFill>
                  <a:srgbClr val="002060"/>
                </a:solidFill>
                <a:latin typeface="+mn-lt"/>
              </a:rPr>
              <a:t>các</a:t>
            </a:r>
            <a:r>
              <a:rPr lang="en-US" sz="1800" dirty="0">
                <a:solidFill>
                  <a:srgbClr val="002060"/>
                </a:solidFill>
                <a:latin typeface="+mn-lt"/>
              </a:rPr>
              <a:t> </a:t>
            </a:r>
            <a:r>
              <a:rPr lang="en-US" sz="1800" dirty="0" err="1">
                <a:solidFill>
                  <a:srgbClr val="002060"/>
                </a:solidFill>
                <a:latin typeface="+mn-lt"/>
              </a:rPr>
              <a:t>nút</a:t>
            </a:r>
            <a:r>
              <a:rPr lang="en-US" sz="1800" dirty="0">
                <a:solidFill>
                  <a:srgbClr val="002060"/>
                </a:solidFill>
                <a:latin typeface="+mn-lt"/>
              </a:rPr>
              <a:t> </a:t>
            </a:r>
            <a:r>
              <a:rPr lang="en-US" sz="1800" dirty="0" err="1">
                <a:solidFill>
                  <a:srgbClr val="002060"/>
                </a:solidFill>
                <a:latin typeface="+mn-lt"/>
              </a:rPr>
              <a:t>nhấn</a:t>
            </a:r>
            <a:r>
              <a:rPr lang="en-US" sz="1800" dirty="0">
                <a:solidFill>
                  <a:srgbClr val="002060"/>
                </a:solidFill>
                <a:latin typeface="+mn-lt"/>
              </a:rPr>
              <a:t> </a:t>
            </a:r>
            <a:r>
              <a:rPr lang="en-US" sz="1800" dirty="0" err="1">
                <a:solidFill>
                  <a:srgbClr val="002060"/>
                </a:solidFill>
                <a:latin typeface="+mn-lt"/>
              </a:rPr>
              <a:t>chọn</a:t>
            </a:r>
            <a:r>
              <a:rPr lang="en-US" sz="1800" dirty="0">
                <a:solidFill>
                  <a:srgbClr val="002060"/>
                </a:solidFill>
                <a:latin typeface="+mn-lt"/>
              </a:rPr>
              <a:t> mode, </a:t>
            </a:r>
            <a:r>
              <a:rPr lang="en-US" sz="1800" dirty="0" err="1">
                <a:solidFill>
                  <a:srgbClr val="002060"/>
                </a:solidFill>
                <a:latin typeface="+mn-lt"/>
              </a:rPr>
              <a:t>nút</a:t>
            </a:r>
            <a:r>
              <a:rPr lang="en-US" sz="1800" dirty="0">
                <a:solidFill>
                  <a:srgbClr val="002060"/>
                </a:solidFill>
                <a:latin typeface="+mn-lt"/>
              </a:rPr>
              <a:t> </a:t>
            </a:r>
            <a:r>
              <a:rPr lang="en-US" sz="1800" dirty="0" err="1">
                <a:solidFill>
                  <a:srgbClr val="002060"/>
                </a:solidFill>
                <a:latin typeface="+mn-lt"/>
              </a:rPr>
              <a:t>đóng</a:t>
            </a:r>
            <a:r>
              <a:rPr lang="en-US" sz="1800" dirty="0">
                <a:solidFill>
                  <a:srgbClr val="002060"/>
                </a:solidFill>
                <a:latin typeface="+mn-lt"/>
              </a:rPr>
              <a:t>, </a:t>
            </a:r>
            <a:r>
              <a:rPr lang="en-US" sz="1800" dirty="0" err="1">
                <a:solidFill>
                  <a:srgbClr val="002060"/>
                </a:solidFill>
                <a:latin typeface="+mn-lt"/>
              </a:rPr>
              <a:t>mở</a:t>
            </a:r>
            <a:r>
              <a:rPr lang="en-US" sz="1800" dirty="0">
                <a:solidFill>
                  <a:srgbClr val="002060"/>
                </a:solidFill>
                <a:latin typeface="+mn-lt"/>
              </a:rPr>
              <a:t>, </a:t>
            </a:r>
            <a:r>
              <a:rPr lang="en-US" sz="1800" dirty="0" err="1">
                <a:solidFill>
                  <a:srgbClr val="002060"/>
                </a:solidFill>
                <a:latin typeface="+mn-lt"/>
              </a:rPr>
              <a:t>dừng</a:t>
            </a:r>
            <a:r>
              <a:rPr lang="en-US" sz="1800" dirty="0">
                <a:solidFill>
                  <a:srgbClr val="002060"/>
                </a:solidFill>
                <a:latin typeface="+mn-lt"/>
              </a:rPr>
              <a:t>.</a:t>
            </a:r>
          </a:p>
          <a:p>
            <a:pPr marL="0" indent="0">
              <a:buNone/>
            </a:pPr>
            <a:r>
              <a:rPr lang="en-US" sz="2000" dirty="0">
                <a:solidFill>
                  <a:schemeClr val="tx2">
                    <a:lumMod val="50000"/>
                  </a:schemeClr>
                </a:solidFill>
                <a:latin typeface="+mn-lt"/>
              </a:rPr>
              <a:t>   </a:t>
            </a:r>
          </a:p>
          <a:p>
            <a:pPr marL="0" indent="0">
              <a:buNone/>
            </a:pPr>
            <a:endParaRPr lang="en-US" sz="2000" dirty="0">
              <a:latin typeface="+mn-lt"/>
            </a:endParaRPr>
          </a:p>
        </p:txBody>
      </p:sp>
      <p:pic>
        <p:nvPicPr>
          <p:cNvPr id="1028" name="Picture 4" descr="Tận hưởng cuộc sống trọn vẹn với rèm cửa thông minh">
            <a:extLst>
              <a:ext uri="{FF2B5EF4-FFF2-40B4-BE49-F238E27FC236}">
                <a16:creationId xmlns:a16="http://schemas.microsoft.com/office/drawing/2014/main" id="{F741B179-84F5-4E3E-2B4B-8F64DD9490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745" r="10833"/>
          <a:stretch/>
        </p:blipFill>
        <p:spPr bwMode="auto">
          <a:xfrm>
            <a:off x="5799714" y="3835655"/>
            <a:ext cx="2878999" cy="22187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ĐỘNG CƠ RÈM">
            <a:extLst>
              <a:ext uri="{FF2B5EF4-FFF2-40B4-BE49-F238E27FC236}">
                <a16:creationId xmlns:a16="http://schemas.microsoft.com/office/drawing/2014/main" id="{7F847FFB-B7A0-84B1-E639-B2AC0FF4B3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865" y="1183958"/>
            <a:ext cx="2377848" cy="2367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036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latin typeface="+mn-lt"/>
              </a:rPr>
              <a:pPr/>
              <a:t>10</a:t>
            </a:fld>
            <a:endParaRPr lang="en-US" dirty="0">
              <a:latin typeface="+mn-lt"/>
            </a:endParaRPr>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n-lt"/>
              </a:rPr>
              <a:t>II. THIẾT KẾ HỆ THỐNG</a:t>
            </a:r>
            <a:br>
              <a:rPr lang="en-US" dirty="0">
                <a:latin typeface="+mn-lt"/>
              </a:rPr>
            </a:br>
            <a:endParaRPr lang="en-US" dirty="0">
              <a:latin typeface="+mn-lt"/>
            </a:endParaRPr>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a:xfrm>
            <a:off x="954405" y="1582994"/>
            <a:ext cx="2447556" cy="723574"/>
          </a:xfrm>
        </p:spPr>
        <p:txBody>
          <a:bodyPr/>
          <a:lstStyle/>
          <a:p>
            <a:pPr marL="0" indent="0">
              <a:buNone/>
            </a:pPr>
            <a:endParaRPr lang="en-US" dirty="0">
              <a:latin typeface="+mn-lt"/>
            </a:endParaRPr>
          </a:p>
          <a:p>
            <a:pPr marL="0" indent="0">
              <a:buNone/>
            </a:pPr>
            <a:endParaRPr lang="en-US" dirty="0">
              <a:latin typeface="+mn-lt"/>
            </a:endParaRPr>
          </a:p>
          <a:p>
            <a:pPr marL="0" indent="0">
              <a:buNone/>
            </a:pPr>
            <a:endParaRPr lang="en-US" dirty="0">
              <a:latin typeface="+mn-lt"/>
            </a:endParaRPr>
          </a:p>
          <a:p>
            <a:pPr marL="0" indent="0">
              <a:buNone/>
            </a:pPr>
            <a:endParaRPr lang="en-US" dirty="0">
              <a:latin typeface="+mn-lt"/>
            </a:endParaRPr>
          </a:p>
        </p:txBody>
      </p:sp>
      <p:sp>
        <p:nvSpPr>
          <p:cNvPr id="19" name="TextBox 18">
            <a:extLst>
              <a:ext uri="{FF2B5EF4-FFF2-40B4-BE49-F238E27FC236}">
                <a16:creationId xmlns:a16="http://schemas.microsoft.com/office/drawing/2014/main" id="{3D6F12E2-DB12-86FA-EB6D-B1C29D935EC8}"/>
              </a:ext>
            </a:extLst>
          </p:cNvPr>
          <p:cNvSpPr txBox="1"/>
          <p:nvPr/>
        </p:nvSpPr>
        <p:spPr>
          <a:xfrm>
            <a:off x="230610" y="928122"/>
            <a:ext cx="8436975" cy="738664"/>
          </a:xfrm>
          <a:prstGeom prst="rect">
            <a:avLst/>
          </a:prstGeom>
          <a:noFill/>
        </p:spPr>
        <p:txBody>
          <a:bodyPr wrap="square" rtlCol="0">
            <a:spAutoFit/>
          </a:bodyPr>
          <a:lstStyle/>
          <a:p>
            <a:r>
              <a:rPr lang="en-US" sz="2400" b="1" dirty="0"/>
              <a:t>2.1. </a:t>
            </a:r>
            <a:r>
              <a:rPr lang="en-US" sz="2400" b="1" dirty="0" err="1"/>
              <a:t>Thiết</a:t>
            </a:r>
            <a:r>
              <a:rPr lang="en-US" sz="2400" b="1" dirty="0"/>
              <a:t> </a:t>
            </a:r>
            <a:r>
              <a:rPr lang="en-US" sz="2400" b="1" dirty="0" err="1"/>
              <a:t>kế</a:t>
            </a:r>
            <a:r>
              <a:rPr lang="en-US" sz="2400" b="1" dirty="0"/>
              <a:t> </a:t>
            </a:r>
            <a:r>
              <a:rPr lang="en-US" sz="2400" b="1" dirty="0" err="1"/>
              <a:t>phần</a:t>
            </a:r>
            <a:r>
              <a:rPr lang="en-US" sz="2400" b="1" dirty="0"/>
              <a:t> </a:t>
            </a:r>
            <a:r>
              <a:rPr lang="en-US" sz="2400" b="1" dirty="0" err="1"/>
              <a:t>cứng</a:t>
            </a:r>
            <a:endParaRPr lang="en-US" sz="2400" b="1" dirty="0"/>
          </a:p>
          <a:p>
            <a:pPr algn="ctr"/>
            <a:r>
              <a:rPr lang="en-US" b="1" i="1" dirty="0" err="1"/>
              <a:t>Tổng</a:t>
            </a:r>
            <a:r>
              <a:rPr lang="en-US" b="1" i="1" dirty="0"/>
              <a:t> </a:t>
            </a:r>
            <a:r>
              <a:rPr lang="en-US" b="1" i="1" dirty="0" err="1"/>
              <a:t>hợp</a:t>
            </a:r>
            <a:r>
              <a:rPr lang="en-US" b="1" i="1" dirty="0"/>
              <a:t> </a:t>
            </a:r>
            <a:r>
              <a:rPr lang="en-US" b="1" i="1" dirty="0" err="1"/>
              <a:t>phần</a:t>
            </a:r>
            <a:r>
              <a:rPr lang="en-US" b="1" i="1" dirty="0"/>
              <a:t> </a:t>
            </a:r>
            <a:r>
              <a:rPr lang="en-US" b="1" i="1" dirty="0" err="1"/>
              <a:t>cứng</a:t>
            </a:r>
            <a:r>
              <a:rPr lang="en-US" b="1" i="1" dirty="0"/>
              <a:t> </a:t>
            </a:r>
            <a:r>
              <a:rPr lang="en-US" b="1" i="1" dirty="0" err="1"/>
              <a:t>và</a:t>
            </a:r>
            <a:r>
              <a:rPr lang="en-US" b="1" i="1" dirty="0"/>
              <a:t> </a:t>
            </a:r>
            <a:r>
              <a:rPr lang="en-US" b="1" i="1" dirty="0" err="1"/>
              <a:t>phần</a:t>
            </a:r>
            <a:r>
              <a:rPr lang="en-US" b="1" i="1" dirty="0"/>
              <a:t> </a:t>
            </a:r>
            <a:r>
              <a:rPr lang="en-US" b="1" i="1" dirty="0" err="1"/>
              <a:t>mềm</a:t>
            </a:r>
            <a:endParaRPr lang="en-US" b="1" i="1" dirty="0"/>
          </a:p>
        </p:txBody>
      </p:sp>
      <p:graphicFrame>
        <p:nvGraphicFramePr>
          <p:cNvPr id="5" name="Table 4">
            <a:extLst>
              <a:ext uri="{FF2B5EF4-FFF2-40B4-BE49-F238E27FC236}">
                <a16:creationId xmlns:a16="http://schemas.microsoft.com/office/drawing/2014/main" id="{056C1BB8-4DD4-CE99-D423-3B134792D699}"/>
              </a:ext>
            </a:extLst>
          </p:cNvPr>
          <p:cNvGraphicFramePr>
            <a:graphicFrameLocks noGrp="1"/>
          </p:cNvGraphicFramePr>
          <p:nvPr>
            <p:extLst>
              <p:ext uri="{D42A27DB-BD31-4B8C-83A1-F6EECF244321}">
                <p14:modId xmlns:p14="http://schemas.microsoft.com/office/powerpoint/2010/main" val="270483652"/>
              </p:ext>
            </p:extLst>
          </p:nvPr>
        </p:nvGraphicFramePr>
        <p:xfrm>
          <a:off x="786582" y="1814842"/>
          <a:ext cx="7325032" cy="3745704"/>
        </p:xfrm>
        <a:graphic>
          <a:graphicData uri="http://schemas.openxmlformats.org/drawingml/2006/table">
            <a:tbl>
              <a:tblPr firstRow="1" firstCol="1" bandRow="1">
                <a:tableStyleId>{5C22544A-7EE6-4342-B048-85BDC9FD1C3A}</a:tableStyleId>
              </a:tblPr>
              <a:tblGrid>
                <a:gridCol w="4673358">
                  <a:extLst>
                    <a:ext uri="{9D8B030D-6E8A-4147-A177-3AD203B41FA5}">
                      <a16:colId xmlns:a16="http://schemas.microsoft.com/office/drawing/2014/main" val="1553570687"/>
                    </a:ext>
                  </a:extLst>
                </a:gridCol>
                <a:gridCol w="2651674">
                  <a:extLst>
                    <a:ext uri="{9D8B030D-6E8A-4147-A177-3AD203B41FA5}">
                      <a16:colId xmlns:a16="http://schemas.microsoft.com/office/drawing/2014/main" val="814514196"/>
                    </a:ext>
                  </a:extLst>
                </a:gridCol>
              </a:tblGrid>
              <a:tr h="624284">
                <a:tc>
                  <a:txBody>
                    <a:bodyPr/>
                    <a:lstStyle/>
                    <a:p>
                      <a:pPr marL="0" marR="898525" algn="l">
                        <a:lnSpc>
                          <a:spcPct val="110000"/>
                        </a:lnSpc>
                        <a:spcBef>
                          <a:spcPts val="440"/>
                        </a:spcBef>
                        <a:spcAft>
                          <a:spcPts val="0"/>
                        </a:spcAft>
                        <a:tabLst>
                          <a:tab pos="816610" algn="l"/>
                        </a:tabLst>
                      </a:pPr>
                      <a:r>
                        <a:rPr lang="en-US" sz="2000">
                          <a:effectLst/>
                        </a:rPr>
                        <a:t>Phần cứng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898525" algn="l">
                        <a:lnSpc>
                          <a:spcPct val="110000"/>
                        </a:lnSpc>
                        <a:spcBef>
                          <a:spcPts val="440"/>
                        </a:spcBef>
                        <a:spcAft>
                          <a:spcPts val="0"/>
                        </a:spcAft>
                        <a:tabLst>
                          <a:tab pos="816610" algn="l"/>
                        </a:tabLst>
                      </a:pPr>
                      <a:r>
                        <a:rPr lang="en-US" sz="2000">
                          <a:effectLst/>
                        </a:rPr>
                        <a:t>Phần mềm</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76853350"/>
                  </a:ext>
                </a:extLst>
              </a:tr>
              <a:tr h="624284">
                <a:tc>
                  <a:txBody>
                    <a:bodyPr/>
                    <a:lstStyle/>
                    <a:p>
                      <a:pPr marL="0" marR="898525" algn="l">
                        <a:lnSpc>
                          <a:spcPct val="110000"/>
                        </a:lnSpc>
                        <a:spcBef>
                          <a:spcPts val="440"/>
                        </a:spcBef>
                        <a:spcAft>
                          <a:spcPts val="0"/>
                        </a:spcAft>
                        <a:tabLst>
                          <a:tab pos="816610" algn="l"/>
                        </a:tabLst>
                      </a:pPr>
                      <a:r>
                        <a:rPr lang="en-US" sz="2000" dirty="0" err="1">
                          <a:effectLst/>
                        </a:rPr>
                        <a:t>Cảm</a:t>
                      </a:r>
                      <a:r>
                        <a:rPr lang="en-US" sz="2000" dirty="0">
                          <a:effectLst/>
                        </a:rPr>
                        <a:t> </a:t>
                      </a:r>
                      <a:r>
                        <a:rPr lang="en-US" sz="2000" dirty="0" err="1">
                          <a:effectLst/>
                        </a:rPr>
                        <a:t>biến</a:t>
                      </a:r>
                      <a:r>
                        <a:rPr lang="en-US" sz="2000" dirty="0">
                          <a:effectLst/>
                        </a:rPr>
                        <a:t> </a:t>
                      </a:r>
                      <a:r>
                        <a:rPr lang="en-US" sz="2000" dirty="0" err="1">
                          <a:effectLst/>
                        </a:rPr>
                        <a:t>ánh</a:t>
                      </a:r>
                      <a:r>
                        <a:rPr lang="en-US" sz="2000" dirty="0">
                          <a:effectLst/>
                        </a:rPr>
                        <a:t> </a:t>
                      </a:r>
                      <a:r>
                        <a:rPr lang="en-US" sz="2000" dirty="0" err="1">
                          <a:effectLst/>
                        </a:rPr>
                        <a:t>sáng</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898525" algn="l">
                        <a:lnSpc>
                          <a:spcPct val="110000"/>
                        </a:lnSpc>
                        <a:spcBef>
                          <a:spcPts val="440"/>
                        </a:spcBef>
                        <a:spcAft>
                          <a:spcPts val="0"/>
                        </a:spcAft>
                        <a:tabLst>
                          <a:tab pos="816610" algn="l"/>
                        </a:tabLst>
                      </a:pPr>
                      <a:r>
                        <a:rPr lang="en-US" sz="2000">
                          <a:effectLst/>
                        </a:rPr>
                        <a:t>DMA,ADC</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040293232"/>
                  </a:ext>
                </a:extLst>
              </a:tr>
              <a:tr h="624284">
                <a:tc>
                  <a:txBody>
                    <a:bodyPr/>
                    <a:lstStyle/>
                    <a:p>
                      <a:pPr marL="0" marR="898525" algn="l">
                        <a:lnSpc>
                          <a:spcPct val="110000"/>
                        </a:lnSpc>
                        <a:spcBef>
                          <a:spcPts val="440"/>
                        </a:spcBef>
                        <a:spcAft>
                          <a:spcPts val="0"/>
                        </a:spcAft>
                        <a:tabLst>
                          <a:tab pos="816610" algn="l"/>
                        </a:tabLst>
                      </a:pPr>
                      <a:r>
                        <a:rPr lang="en-US" sz="2000" dirty="0">
                          <a:effectLst/>
                        </a:rPr>
                        <a:t>IC </a:t>
                      </a:r>
                      <a:r>
                        <a:rPr lang="en-US" sz="2000" dirty="0" err="1">
                          <a:effectLst/>
                        </a:rPr>
                        <a:t>thời</a:t>
                      </a:r>
                      <a:r>
                        <a:rPr lang="en-US" sz="2000" dirty="0">
                          <a:effectLst/>
                        </a:rPr>
                        <a:t> </a:t>
                      </a:r>
                      <a:r>
                        <a:rPr lang="en-US" sz="2000" dirty="0" err="1">
                          <a:effectLst/>
                        </a:rPr>
                        <a:t>gian</a:t>
                      </a:r>
                      <a:r>
                        <a:rPr lang="en-US" sz="2000" dirty="0">
                          <a:effectLst/>
                        </a:rPr>
                        <a:t> </a:t>
                      </a:r>
                      <a:r>
                        <a:rPr lang="en-US" sz="2000" dirty="0" err="1">
                          <a:effectLst/>
                        </a:rPr>
                        <a:t>thực</a:t>
                      </a:r>
                      <a:r>
                        <a:rPr lang="en-US" sz="2000" dirty="0">
                          <a:effectLst/>
                        </a:rPr>
                        <a:t> DS1307</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898525" algn="l">
                        <a:lnSpc>
                          <a:spcPct val="110000"/>
                        </a:lnSpc>
                        <a:spcBef>
                          <a:spcPts val="440"/>
                        </a:spcBef>
                        <a:spcAft>
                          <a:spcPts val="0"/>
                        </a:spcAft>
                        <a:tabLst>
                          <a:tab pos="816610" algn="l"/>
                        </a:tabLst>
                      </a:pPr>
                      <a:r>
                        <a:rPr lang="en-US" sz="2000">
                          <a:effectLst/>
                        </a:rPr>
                        <a:t>I2C</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57805568"/>
                  </a:ext>
                </a:extLst>
              </a:tr>
              <a:tr h="624284">
                <a:tc>
                  <a:txBody>
                    <a:bodyPr/>
                    <a:lstStyle/>
                    <a:p>
                      <a:pPr marL="0" marR="898525" algn="l">
                        <a:lnSpc>
                          <a:spcPct val="110000"/>
                        </a:lnSpc>
                        <a:spcBef>
                          <a:spcPts val="440"/>
                        </a:spcBef>
                        <a:spcAft>
                          <a:spcPts val="0"/>
                        </a:spcAft>
                        <a:tabLst>
                          <a:tab pos="816610" algn="l"/>
                        </a:tabLst>
                      </a:pPr>
                      <a:r>
                        <a:rPr lang="en-US" sz="2000">
                          <a:effectLst/>
                        </a:rPr>
                        <a:t>Màn hình LCD</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898525" algn="l">
                        <a:lnSpc>
                          <a:spcPct val="110000"/>
                        </a:lnSpc>
                        <a:spcBef>
                          <a:spcPts val="440"/>
                        </a:spcBef>
                        <a:spcAft>
                          <a:spcPts val="0"/>
                        </a:spcAft>
                        <a:tabLst>
                          <a:tab pos="816610" algn="l"/>
                        </a:tabLst>
                      </a:pPr>
                      <a:r>
                        <a:rPr lang="en-US" sz="2000">
                          <a:effectLst/>
                        </a:rPr>
                        <a:t>I2C</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80089136"/>
                  </a:ext>
                </a:extLst>
              </a:tr>
              <a:tr h="624284">
                <a:tc>
                  <a:txBody>
                    <a:bodyPr/>
                    <a:lstStyle/>
                    <a:p>
                      <a:pPr marL="0" marR="898525" algn="l">
                        <a:lnSpc>
                          <a:spcPct val="110000"/>
                        </a:lnSpc>
                        <a:spcBef>
                          <a:spcPts val="440"/>
                        </a:spcBef>
                        <a:spcAft>
                          <a:spcPts val="0"/>
                        </a:spcAft>
                        <a:tabLst>
                          <a:tab pos="816610" algn="l"/>
                        </a:tabLst>
                      </a:pPr>
                      <a:r>
                        <a:rPr lang="en-US" sz="2000">
                          <a:effectLst/>
                        </a:rPr>
                        <a:t>Mạch đệm &amp; Động cơ bước 5V</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898525" algn="l">
                        <a:lnSpc>
                          <a:spcPct val="110000"/>
                        </a:lnSpc>
                        <a:spcBef>
                          <a:spcPts val="440"/>
                        </a:spcBef>
                        <a:spcAft>
                          <a:spcPts val="0"/>
                        </a:spcAft>
                        <a:tabLst>
                          <a:tab pos="816610" algn="l"/>
                        </a:tabLst>
                      </a:pPr>
                      <a:r>
                        <a:rPr lang="en-US" sz="2000">
                          <a:effectLst/>
                        </a:rPr>
                        <a:t>GPIO</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17458564"/>
                  </a:ext>
                </a:extLst>
              </a:tr>
              <a:tr h="624284">
                <a:tc>
                  <a:txBody>
                    <a:bodyPr/>
                    <a:lstStyle/>
                    <a:p>
                      <a:pPr marL="0" marR="898525" algn="l">
                        <a:lnSpc>
                          <a:spcPct val="110000"/>
                        </a:lnSpc>
                        <a:spcBef>
                          <a:spcPts val="440"/>
                        </a:spcBef>
                        <a:spcAft>
                          <a:spcPts val="0"/>
                        </a:spcAft>
                        <a:tabLst>
                          <a:tab pos="816610" algn="l"/>
                        </a:tabLst>
                      </a:pPr>
                      <a:r>
                        <a:rPr lang="en-US" sz="2000">
                          <a:effectLst/>
                        </a:rPr>
                        <a:t>Nút nhấn</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898525" algn="l">
                        <a:lnSpc>
                          <a:spcPct val="110000"/>
                        </a:lnSpc>
                        <a:spcBef>
                          <a:spcPts val="440"/>
                        </a:spcBef>
                        <a:spcAft>
                          <a:spcPts val="0"/>
                        </a:spcAft>
                        <a:tabLst>
                          <a:tab pos="816610" algn="l"/>
                        </a:tabLst>
                      </a:pPr>
                      <a:r>
                        <a:rPr lang="en-US" sz="2000" dirty="0">
                          <a:effectLst/>
                        </a:rPr>
                        <a:t>EXTI</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77484480"/>
                  </a:ext>
                </a:extLst>
              </a:tr>
            </a:tbl>
          </a:graphicData>
        </a:graphic>
      </p:graphicFrame>
    </p:spTree>
    <p:extLst>
      <p:ext uri="{BB962C8B-B14F-4D97-AF65-F5344CB8AC3E}">
        <p14:creationId xmlns:p14="http://schemas.microsoft.com/office/powerpoint/2010/main" val="38685266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latin typeface="+mn-lt"/>
              </a:rPr>
              <a:pPr/>
              <a:t>11</a:t>
            </a:fld>
            <a:endParaRPr lang="en-US" dirty="0">
              <a:latin typeface="+mn-lt"/>
            </a:endParaRPr>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n-lt"/>
              </a:rPr>
              <a:t>II. THIẾT KẾ HỆ THỐNG</a:t>
            </a:r>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a:xfrm>
            <a:off x="235077" y="824469"/>
            <a:ext cx="8689706" cy="5209061"/>
          </a:xfrm>
        </p:spPr>
        <p:txBody>
          <a:bodyPr/>
          <a:lstStyle/>
          <a:p>
            <a:pPr marL="0" indent="0">
              <a:buNone/>
            </a:pPr>
            <a:r>
              <a:rPr lang="en-US" sz="2400" b="1" dirty="0">
                <a:latin typeface="+mn-lt"/>
              </a:rPr>
              <a:t>2.2 </a:t>
            </a:r>
            <a:r>
              <a:rPr lang="en-US" sz="2400" b="1" dirty="0" err="1">
                <a:latin typeface="+mn-lt"/>
              </a:rPr>
              <a:t>Thiết</a:t>
            </a:r>
            <a:r>
              <a:rPr lang="en-US" sz="2400" b="1" dirty="0">
                <a:latin typeface="+mn-lt"/>
              </a:rPr>
              <a:t> </a:t>
            </a:r>
            <a:r>
              <a:rPr lang="en-US" sz="2400" b="1" dirty="0" err="1">
                <a:latin typeface="+mn-lt"/>
              </a:rPr>
              <a:t>kế</a:t>
            </a:r>
            <a:r>
              <a:rPr lang="en-US" sz="2400" b="1" dirty="0">
                <a:latin typeface="+mn-lt"/>
              </a:rPr>
              <a:t> </a:t>
            </a:r>
            <a:r>
              <a:rPr lang="en-US" sz="2400" b="1" dirty="0" err="1">
                <a:latin typeface="+mn-lt"/>
              </a:rPr>
              <a:t>phần</a:t>
            </a:r>
            <a:r>
              <a:rPr lang="en-US" sz="2400" b="1" dirty="0">
                <a:latin typeface="+mn-lt"/>
              </a:rPr>
              <a:t> </a:t>
            </a:r>
            <a:r>
              <a:rPr lang="en-US" sz="2400" b="1" dirty="0" err="1">
                <a:latin typeface="+mn-lt"/>
              </a:rPr>
              <a:t>mềm</a:t>
            </a:r>
            <a:endParaRPr lang="en-US" sz="2400" b="1" dirty="0">
              <a:latin typeface="+mn-lt"/>
            </a:endParaRPr>
          </a:p>
          <a:p>
            <a:pPr marL="0" indent="0">
              <a:buNone/>
            </a:pPr>
            <a:r>
              <a:rPr lang="en-US" sz="2400" b="1" i="1" dirty="0">
                <a:latin typeface="+mn-lt"/>
              </a:rPr>
              <a:t>Super Loop</a:t>
            </a:r>
          </a:p>
        </p:txBody>
      </p:sp>
      <p:pic>
        <p:nvPicPr>
          <p:cNvPr id="7" name="Hình ảnh 6">
            <a:extLst>
              <a:ext uri="{FF2B5EF4-FFF2-40B4-BE49-F238E27FC236}">
                <a16:creationId xmlns:a16="http://schemas.microsoft.com/office/drawing/2014/main" id="{5DB3D3D5-A20E-20A7-29F1-B1670F945A9B}"/>
              </a:ext>
            </a:extLst>
          </p:cNvPr>
          <p:cNvPicPr>
            <a:picLocks noChangeAspect="1"/>
          </p:cNvPicPr>
          <p:nvPr/>
        </p:nvPicPr>
        <p:blipFill>
          <a:blip r:embed="rId3"/>
          <a:stretch>
            <a:fillRect/>
          </a:stretch>
        </p:blipFill>
        <p:spPr>
          <a:xfrm>
            <a:off x="1592588" y="1937589"/>
            <a:ext cx="6627417" cy="4095941"/>
          </a:xfrm>
          <a:prstGeom prst="rect">
            <a:avLst/>
          </a:prstGeom>
        </p:spPr>
      </p:pic>
      <p:sp>
        <p:nvSpPr>
          <p:cNvPr id="5" name="TextBox 4">
            <a:extLst>
              <a:ext uri="{FF2B5EF4-FFF2-40B4-BE49-F238E27FC236}">
                <a16:creationId xmlns:a16="http://schemas.microsoft.com/office/drawing/2014/main" id="{C09C6180-8832-0269-C117-7236A66D998F}"/>
              </a:ext>
            </a:extLst>
          </p:cNvPr>
          <p:cNvSpPr txBox="1"/>
          <p:nvPr/>
        </p:nvSpPr>
        <p:spPr>
          <a:xfrm>
            <a:off x="3185651" y="1562632"/>
            <a:ext cx="3441290" cy="369332"/>
          </a:xfrm>
          <a:prstGeom prst="rect">
            <a:avLst/>
          </a:prstGeom>
          <a:noFill/>
        </p:spPr>
        <p:txBody>
          <a:bodyPr wrap="square" rtlCol="0">
            <a:spAutoFit/>
          </a:bodyPr>
          <a:lstStyle/>
          <a:p>
            <a:pPr marL="0" indent="0" algn="ctr">
              <a:buNone/>
            </a:pPr>
            <a:r>
              <a:rPr lang="en-US" sz="1800" b="1" i="1" spc="-15" dirty="0" err="1">
                <a:latin typeface="Calibri "/>
                <a:ea typeface="Times New Roman" panose="02020603050405020304" pitchFamily="18" charset="0"/>
              </a:rPr>
              <a:t>Lưu</a:t>
            </a:r>
            <a:r>
              <a:rPr lang="vi-VN" sz="1800" b="1" i="1" spc="-15" dirty="0">
                <a:effectLst/>
                <a:latin typeface="Calibri "/>
                <a:ea typeface="Times New Roman" panose="02020603050405020304" pitchFamily="18" charset="0"/>
              </a:rPr>
              <a:t> </a:t>
            </a:r>
            <a:r>
              <a:rPr lang="vi-VN" sz="1800" b="1" i="1" dirty="0">
                <a:effectLst/>
                <a:latin typeface="Calibri "/>
                <a:ea typeface="Times New Roman" panose="02020603050405020304" pitchFamily="18" charset="0"/>
              </a:rPr>
              <a:t>đồ</a:t>
            </a:r>
            <a:r>
              <a:rPr lang="vi-VN" sz="1800" b="1" i="1" spc="-10" dirty="0">
                <a:effectLst/>
                <a:latin typeface="Calibri "/>
                <a:ea typeface="Times New Roman" panose="02020603050405020304" pitchFamily="18" charset="0"/>
              </a:rPr>
              <a:t> </a:t>
            </a:r>
            <a:r>
              <a:rPr lang="vi-VN" sz="1800" b="1" i="1" dirty="0">
                <a:effectLst/>
                <a:latin typeface="Calibri "/>
                <a:ea typeface="Times New Roman" panose="02020603050405020304" pitchFamily="18" charset="0"/>
              </a:rPr>
              <a:t>thuật</a:t>
            </a:r>
            <a:r>
              <a:rPr lang="vi-VN" sz="1800" b="1" i="1" spc="-15" dirty="0">
                <a:effectLst/>
                <a:latin typeface="Calibri "/>
                <a:ea typeface="Times New Roman" panose="02020603050405020304" pitchFamily="18" charset="0"/>
              </a:rPr>
              <a:t> </a:t>
            </a:r>
            <a:r>
              <a:rPr lang="vi-VN" sz="1800" b="1" i="1" dirty="0">
                <a:effectLst/>
                <a:latin typeface="Calibri "/>
                <a:ea typeface="Times New Roman" panose="02020603050405020304" pitchFamily="18" charset="0"/>
              </a:rPr>
              <a:t>toán</a:t>
            </a:r>
            <a:r>
              <a:rPr lang="en-US" sz="1800" b="1" i="1" dirty="0">
                <a:effectLst/>
                <a:latin typeface="Calibri "/>
                <a:ea typeface="Times New Roman" panose="02020603050405020304" pitchFamily="18" charset="0"/>
              </a:rPr>
              <a:t> </a:t>
            </a:r>
            <a:r>
              <a:rPr lang="en-US" sz="1800" b="1" i="1" dirty="0" err="1">
                <a:effectLst/>
                <a:latin typeface="Calibri "/>
                <a:ea typeface="Times New Roman" panose="02020603050405020304" pitchFamily="18" charset="0"/>
              </a:rPr>
              <a:t>tổng</a:t>
            </a:r>
            <a:r>
              <a:rPr lang="en-US" sz="1800" b="1" i="1" dirty="0">
                <a:effectLst/>
                <a:latin typeface="Calibri "/>
                <a:ea typeface="Times New Roman" panose="02020603050405020304" pitchFamily="18" charset="0"/>
              </a:rPr>
              <a:t> </a:t>
            </a:r>
            <a:r>
              <a:rPr lang="en-US" sz="1800" b="1" i="1" dirty="0" err="1">
                <a:effectLst/>
                <a:latin typeface="Calibri "/>
                <a:ea typeface="Times New Roman" panose="02020603050405020304" pitchFamily="18" charset="0"/>
              </a:rPr>
              <a:t>quan</a:t>
            </a:r>
            <a:endParaRPr lang="en-US" sz="2400" i="1" dirty="0">
              <a:latin typeface="Calibri "/>
            </a:endParaRPr>
          </a:p>
        </p:txBody>
      </p:sp>
    </p:spTree>
    <p:extLst>
      <p:ext uri="{BB962C8B-B14F-4D97-AF65-F5344CB8AC3E}">
        <p14:creationId xmlns:p14="http://schemas.microsoft.com/office/powerpoint/2010/main" val="600955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latin typeface="+mn-lt"/>
              </a:rPr>
              <a:pPr/>
              <a:t>12</a:t>
            </a:fld>
            <a:endParaRPr lang="en-US" dirty="0">
              <a:latin typeface="+mn-lt"/>
            </a:endParaRPr>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n-lt"/>
              </a:rPr>
              <a:t>II. THIẾT KẾ HỆ THỐNG</a:t>
            </a:r>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a:xfrm>
            <a:off x="235077" y="824469"/>
            <a:ext cx="8526362" cy="5209061"/>
          </a:xfrm>
        </p:spPr>
        <p:txBody>
          <a:bodyPr/>
          <a:lstStyle/>
          <a:p>
            <a:pPr marL="0" indent="0">
              <a:buNone/>
            </a:pPr>
            <a:r>
              <a:rPr lang="en-US" sz="2400" b="1" dirty="0">
                <a:latin typeface="+mn-lt"/>
              </a:rPr>
              <a:t>2.2 </a:t>
            </a:r>
            <a:r>
              <a:rPr lang="en-US" sz="2400" b="1" dirty="0" err="1">
                <a:latin typeface="+mn-lt"/>
              </a:rPr>
              <a:t>Thiết</a:t>
            </a:r>
            <a:r>
              <a:rPr lang="en-US" sz="2400" b="1" dirty="0">
                <a:latin typeface="+mn-lt"/>
              </a:rPr>
              <a:t> </a:t>
            </a:r>
            <a:r>
              <a:rPr lang="en-US" sz="2400" b="1" dirty="0" err="1">
                <a:latin typeface="+mn-lt"/>
              </a:rPr>
              <a:t>kế</a:t>
            </a:r>
            <a:r>
              <a:rPr lang="en-US" sz="2400" b="1" dirty="0">
                <a:latin typeface="+mn-lt"/>
              </a:rPr>
              <a:t> </a:t>
            </a:r>
            <a:r>
              <a:rPr lang="en-US" sz="2400" b="1" dirty="0" err="1">
                <a:latin typeface="+mn-lt"/>
              </a:rPr>
              <a:t>phần</a:t>
            </a:r>
            <a:r>
              <a:rPr lang="en-US" sz="2400" b="1" dirty="0">
                <a:latin typeface="+mn-lt"/>
              </a:rPr>
              <a:t> </a:t>
            </a:r>
            <a:r>
              <a:rPr lang="en-US" sz="2400" b="1" dirty="0" err="1">
                <a:latin typeface="+mn-lt"/>
              </a:rPr>
              <a:t>mềm</a:t>
            </a:r>
            <a:endParaRPr lang="en-US" sz="2400" b="1" dirty="0">
              <a:latin typeface="+mn-lt"/>
            </a:endParaRPr>
          </a:p>
          <a:p>
            <a:pPr marL="0" indent="0" algn="ctr">
              <a:buNone/>
            </a:pPr>
            <a:r>
              <a:rPr lang="en-US" sz="1800" b="1" i="1" dirty="0">
                <a:effectLst/>
                <a:latin typeface="Calibri "/>
                <a:ea typeface="Times New Roman" panose="02020603050405020304" pitchFamily="18" charset="0"/>
              </a:rPr>
              <a:t>Mode 1 - </a:t>
            </a:r>
            <a:r>
              <a:rPr lang="en-US" sz="1800" b="1" i="1" dirty="0" err="1">
                <a:effectLst/>
                <a:latin typeface="Calibri "/>
                <a:ea typeface="Times New Roman" panose="02020603050405020304" pitchFamily="18" charset="0"/>
              </a:rPr>
              <a:t>Điều</a:t>
            </a:r>
            <a:r>
              <a:rPr lang="en-US" sz="1800" b="1" i="1" dirty="0">
                <a:effectLst/>
                <a:latin typeface="Calibri "/>
                <a:ea typeface="Times New Roman" panose="02020603050405020304" pitchFamily="18" charset="0"/>
              </a:rPr>
              <a:t> </a:t>
            </a:r>
            <a:r>
              <a:rPr lang="en-US" sz="1800" b="1" i="1" dirty="0" err="1">
                <a:effectLst/>
                <a:latin typeface="Calibri "/>
                <a:ea typeface="Times New Roman" panose="02020603050405020304" pitchFamily="18" charset="0"/>
              </a:rPr>
              <a:t>khiển</a:t>
            </a:r>
            <a:r>
              <a:rPr lang="en-US" sz="1800" b="1" i="1" dirty="0">
                <a:effectLst/>
                <a:latin typeface="Calibri "/>
                <a:ea typeface="Times New Roman" panose="02020603050405020304" pitchFamily="18" charset="0"/>
              </a:rPr>
              <a:t> </a:t>
            </a:r>
            <a:r>
              <a:rPr lang="en-US" sz="1800" b="1" i="1" dirty="0" err="1">
                <a:effectLst/>
                <a:latin typeface="Calibri "/>
                <a:ea typeface="Times New Roman" panose="02020603050405020304" pitchFamily="18" charset="0"/>
              </a:rPr>
              <a:t>thủ</a:t>
            </a:r>
            <a:r>
              <a:rPr lang="en-US" sz="1800" b="1" i="1" dirty="0">
                <a:effectLst/>
                <a:latin typeface="Calibri "/>
                <a:ea typeface="Times New Roman" panose="02020603050405020304" pitchFamily="18" charset="0"/>
              </a:rPr>
              <a:t> </a:t>
            </a:r>
            <a:r>
              <a:rPr lang="en-US" sz="1800" b="1" i="1" dirty="0" err="1">
                <a:effectLst/>
                <a:latin typeface="Calibri "/>
                <a:ea typeface="Times New Roman" panose="02020603050405020304" pitchFamily="18" charset="0"/>
              </a:rPr>
              <a:t>công</a:t>
            </a:r>
            <a:r>
              <a:rPr lang="en-US" sz="1800" b="1" i="1" dirty="0">
                <a:effectLst/>
                <a:latin typeface="Calibri "/>
                <a:ea typeface="Times New Roman" panose="02020603050405020304" pitchFamily="18" charset="0"/>
              </a:rPr>
              <a:t> </a:t>
            </a:r>
            <a:r>
              <a:rPr lang="en-US" sz="1800" b="1" i="1" dirty="0" err="1">
                <a:effectLst/>
                <a:latin typeface="Calibri "/>
                <a:ea typeface="Times New Roman" panose="02020603050405020304" pitchFamily="18" charset="0"/>
              </a:rPr>
              <a:t>bằng</a:t>
            </a:r>
            <a:r>
              <a:rPr lang="en-US" sz="1800" b="1" i="1" dirty="0">
                <a:effectLst/>
                <a:latin typeface="Calibri "/>
                <a:ea typeface="Times New Roman" panose="02020603050405020304" pitchFamily="18" charset="0"/>
              </a:rPr>
              <a:t> </a:t>
            </a:r>
            <a:r>
              <a:rPr lang="en-US" sz="1800" b="1" i="1" dirty="0" err="1">
                <a:effectLst/>
                <a:latin typeface="Calibri "/>
                <a:ea typeface="Times New Roman" panose="02020603050405020304" pitchFamily="18" charset="0"/>
              </a:rPr>
              <a:t>nút</a:t>
            </a:r>
            <a:r>
              <a:rPr lang="en-US" sz="1800" b="1" i="1" dirty="0">
                <a:effectLst/>
                <a:latin typeface="Calibri "/>
                <a:ea typeface="Times New Roman" panose="02020603050405020304" pitchFamily="18" charset="0"/>
              </a:rPr>
              <a:t> </a:t>
            </a:r>
            <a:r>
              <a:rPr lang="en-US" sz="1800" b="1" i="1" dirty="0" err="1">
                <a:effectLst/>
                <a:latin typeface="Calibri "/>
                <a:ea typeface="Times New Roman" panose="02020603050405020304" pitchFamily="18" charset="0"/>
              </a:rPr>
              <a:t>nhấn</a:t>
            </a:r>
            <a:endParaRPr lang="en-US" sz="2400" i="1" dirty="0">
              <a:latin typeface="Calibri "/>
            </a:endParaRPr>
          </a:p>
        </p:txBody>
      </p:sp>
      <p:pic>
        <p:nvPicPr>
          <p:cNvPr id="6" name="Hình ảnh 5">
            <a:extLst>
              <a:ext uri="{FF2B5EF4-FFF2-40B4-BE49-F238E27FC236}">
                <a16:creationId xmlns:a16="http://schemas.microsoft.com/office/drawing/2014/main" id="{3DD637DF-2A13-1E99-70F7-C4024AFD2045}"/>
              </a:ext>
            </a:extLst>
          </p:cNvPr>
          <p:cNvPicPr>
            <a:picLocks noChangeAspect="1"/>
          </p:cNvPicPr>
          <p:nvPr/>
        </p:nvPicPr>
        <p:blipFill>
          <a:blip r:embed="rId3"/>
          <a:stretch>
            <a:fillRect/>
          </a:stretch>
        </p:blipFill>
        <p:spPr>
          <a:xfrm>
            <a:off x="382561" y="1742756"/>
            <a:ext cx="8185194" cy="3999280"/>
          </a:xfrm>
          <a:prstGeom prst="rect">
            <a:avLst/>
          </a:prstGeom>
        </p:spPr>
      </p:pic>
    </p:spTree>
    <p:extLst>
      <p:ext uri="{BB962C8B-B14F-4D97-AF65-F5344CB8AC3E}">
        <p14:creationId xmlns:p14="http://schemas.microsoft.com/office/powerpoint/2010/main" val="1060034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latin typeface="+mn-lt"/>
              </a:rPr>
              <a:pPr/>
              <a:t>13</a:t>
            </a:fld>
            <a:endParaRPr lang="en-US" dirty="0">
              <a:latin typeface="+mn-lt"/>
            </a:endParaRPr>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n-lt"/>
              </a:rPr>
              <a:t>II. THIẾT KẾ HỆ THỐNG</a:t>
            </a:r>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a:xfrm>
            <a:off x="235077" y="824469"/>
            <a:ext cx="8673846" cy="5209061"/>
          </a:xfrm>
        </p:spPr>
        <p:txBody>
          <a:bodyPr/>
          <a:lstStyle/>
          <a:p>
            <a:pPr marL="0" indent="0">
              <a:buNone/>
            </a:pPr>
            <a:r>
              <a:rPr lang="en-US" sz="2400" b="1" dirty="0">
                <a:latin typeface="+mn-lt"/>
              </a:rPr>
              <a:t>2.2 </a:t>
            </a:r>
            <a:r>
              <a:rPr lang="en-US" sz="2400" b="1" dirty="0" err="1">
                <a:latin typeface="+mn-lt"/>
              </a:rPr>
              <a:t>Thiết</a:t>
            </a:r>
            <a:r>
              <a:rPr lang="en-US" sz="2400" b="1" dirty="0">
                <a:latin typeface="+mn-lt"/>
              </a:rPr>
              <a:t> </a:t>
            </a:r>
            <a:r>
              <a:rPr lang="en-US" sz="2400" b="1" dirty="0" err="1">
                <a:latin typeface="+mn-lt"/>
              </a:rPr>
              <a:t>kế</a:t>
            </a:r>
            <a:r>
              <a:rPr lang="en-US" sz="2400" b="1" dirty="0">
                <a:latin typeface="+mn-lt"/>
              </a:rPr>
              <a:t> </a:t>
            </a:r>
            <a:r>
              <a:rPr lang="en-US" sz="2400" b="1" dirty="0" err="1">
                <a:latin typeface="+mn-lt"/>
              </a:rPr>
              <a:t>phần</a:t>
            </a:r>
            <a:r>
              <a:rPr lang="en-US" sz="2400" b="1" dirty="0">
                <a:latin typeface="+mn-lt"/>
              </a:rPr>
              <a:t> </a:t>
            </a:r>
            <a:r>
              <a:rPr lang="en-US" sz="2400" b="1" dirty="0" err="1">
                <a:latin typeface="+mn-lt"/>
              </a:rPr>
              <a:t>mềm</a:t>
            </a:r>
            <a:endParaRPr lang="en-US" sz="2400" b="1" dirty="0">
              <a:latin typeface="+mn-lt"/>
            </a:endParaRPr>
          </a:p>
          <a:p>
            <a:pPr marL="0" indent="0" algn="ctr">
              <a:buNone/>
            </a:pPr>
            <a:r>
              <a:rPr lang="en-US" sz="1800" b="1" i="1" dirty="0">
                <a:effectLst/>
                <a:latin typeface="Calibri "/>
                <a:ea typeface="Times New Roman" panose="02020603050405020304" pitchFamily="18" charset="0"/>
              </a:rPr>
              <a:t>Mode 2 – </a:t>
            </a:r>
            <a:r>
              <a:rPr lang="en-US" sz="1800" b="1" i="1" dirty="0" err="1">
                <a:effectLst/>
                <a:latin typeface="Calibri "/>
                <a:ea typeface="Times New Roman" panose="02020603050405020304" pitchFamily="18" charset="0"/>
              </a:rPr>
              <a:t>Điều</a:t>
            </a:r>
            <a:r>
              <a:rPr lang="en-US" sz="1800" b="1" i="1" dirty="0">
                <a:effectLst/>
                <a:latin typeface="Calibri "/>
                <a:ea typeface="Times New Roman" panose="02020603050405020304" pitchFamily="18" charset="0"/>
              </a:rPr>
              <a:t> </a:t>
            </a:r>
            <a:r>
              <a:rPr lang="en-US" sz="1800" b="1" i="1" dirty="0" err="1">
                <a:effectLst/>
                <a:latin typeface="Calibri "/>
                <a:ea typeface="Times New Roman" panose="02020603050405020304" pitchFamily="18" charset="0"/>
              </a:rPr>
              <a:t>khiển</a:t>
            </a:r>
            <a:r>
              <a:rPr lang="en-US" sz="1800" b="1" i="1" dirty="0">
                <a:effectLst/>
                <a:latin typeface="Calibri "/>
                <a:ea typeface="Times New Roman" panose="02020603050405020304" pitchFamily="18" charset="0"/>
              </a:rPr>
              <a:t> </a:t>
            </a:r>
            <a:r>
              <a:rPr lang="en-US" sz="1800" b="1" i="1" dirty="0" err="1">
                <a:effectLst/>
                <a:latin typeface="Calibri "/>
                <a:ea typeface="Times New Roman" panose="02020603050405020304" pitchFamily="18" charset="0"/>
              </a:rPr>
              <a:t>tự</a:t>
            </a:r>
            <a:r>
              <a:rPr lang="en-US" sz="1800" b="1" i="1" dirty="0">
                <a:effectLst/>
                <a:latin typeface="Calibri "/>
                <a:ea typeface="Times New Roman" panose="02020603050405020304" pitchFamily="18" charset="0"/>
              </a:rPr>
              <a:t> </a:t>
            </a:r>
            <a:r>
              <a:rPr lang="en-US" sz="1800" b="1" i="1" dirty="0" err="1">
                <a:effectLst/>
                <a:latin typeface="Calibri "/>
                <a:ea typeface="Times New Roman" panose="02020603050405020304" pitchFamily="18" charset="0"/>
              </a:rPr>
              <a:t>động</a:t>
            </a:r>
            <a:r>
              <a:rPr lang="en-US" sz="1800" b="1" i="1" dirty="0">
                <a:effectLst/>
                <a:latin typeface="Calibri "/>
                <a:ea typeface="Times New Roman" panose="02020603050405020304" pitchFamily="18" charset="0"/>
              </a:rPr>
              <a:t> </a:t>
            </a:r>
            <a:r>
              <a:rPr lang="en-US" sz="1800" b="1" i="1" dirty="0" err="1">
                <a:effectLst/>
                <a:latin typeface="Calibri "/>
                <a:ea typeface="Times New Roman" panose="02020603050405020304" pitchFamily="18" charset="0"/>
              </a:rPr>
              <a:t>theo</a:t>
            </a:r>
            <a:r>
              <a:rPr lang="en-US" sz="1800" b="1" i="1" dirty="0">
                <a:effectLst/>
                <a:latin typeface="Calibri "/>
                <a:ea typeface="Times New Roman" panose="02020603050405020304" pitchFamily="18" charset="0"/>
              </a:rPr>
              <a:t> </a:t>
            </a:r>
            <a:r>
              <a:rPr lang="en-US" sz="1800" b="1" i="1" dirty="0" err="1">
                <a:effectLst/>
                <a:latin typeface="Calibri "/>
                <a:ea typeface="Times New Roman" panose="02020603050405020304" pitchFamily="18" charset="0"/>
              </a:rPr>
              <a:t>ánh</a:t>
            </a:r>
            <a:r>
              <a:rPr lang="en-US" sz="1800" b="1" i="1" dirty="0">
                <a:effectLst/>
                <a:latin typeface="Calibri "/>
                <a:ea typeface="Times New Roman" panose="02020603050405020304" pitchFamily="18" charset="0"/>
              </a:rPr>
              <a:t> </a:t>
            </a:r>
            <a:r>
              <a:rPr lang="en-US" sz="1800" b="1" i="1" dirty="0" err="1">
                <a:effectLst/>
                <a:latin typeface="Calibri "/>
                <a:ea typeface="Times New Roman" panose="02020603050405020304" pitchFamily="18" charset="0"/>
              </a:rPr>
              <a:t>sáng</a:t>
            </a:r>
            <a:endParaRPr lang="en-US" sz="2400" i="1" dirty="0">
              <a:latin typeface="Calibri "/>
            </a:endParaRPr>
          </a:p>
        </p:txBody>
      </p:sp>
      <p:pic>
        <p:nvPicPr>
          <p:cNvPr id="6" name="Hình ảnh 5">
            <a:extLst>
              <a:ext uri="{FF2B5EF4-FFF2-40B4-BE49-F238E27FC236}">
                <a16:creationId xmlns:a16="http://schemas.microsoft.com/office/drawing/2014/main" id="{10092E7B-8F4D-E1A8-4440-404F4016D9F6}"/>
              </a:ext>
            </a:extLst>
          </p:cNvPr>
          <p:cNvPicPr>
            <a:picLocks noChangeAspect="1"/>
          </p:cNvPicPr>
          <p:nvPr/>
        </p:nvPicPr>
        <p:blipFill>
          <a:blip r:embed="rId3"/>
          <a:stretch>
            <a:fillRect/>
          </a:stretch>
        </p:blipFill>
        <p:spPr>
          <a:xfrm>
            <a:off x="235077" y="1732958"/>
            <a:ext cx="8577384" cy="4300572"/>
          </a:xfrm>
          <a:prstGeom prst="rect">
            <a:avLst/>
          </a:prstGeom>
        </p:spPr>
      </p:pic>
    </p:spTree>
    <p:extLst>
      <p:ext uri="{BB962C8B-B14F-4D97-AF65-F5344CB8AC3E}">
        <p14:creationId xmlns:p14="http://schemas.microsoft.com/office/powerpoint/2010/main" val="29055944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latin typeface="+mn-lt"/>
              </a:rPr>
              <a:pPr/>
              <a:t>14</a:t>
            </a:fld>
            <a:endParaRPr lang="en-US" dirty="0">
              <a:latin typeface="+mn-lt"/>
            </a:endParaRPr>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n-lt"/>
              </a:rPr>
              <a:t>II. THIẾT KẾ HỆ THỐNG</a:t>
            </a:r>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a:xfrm>
            <a:off x="235077" y="824469"/>
            <a:ext cx="8689706" cy="5209061"/>
          </a:xfrm>
        </p:spPr>
        <p:txBody>
          <a:bodyPr/>
          <a:lstStyle/>
          <a:p>
            <a:pPr marL="0" indent="0">
              <a:buNone/>
            </a:pPr>
            <a:r>
              <a:rPr lang="en-US" sz="2400" b="1" dirty="0">
                <a:latin typeface="+mn-lt"/>
              </a:rPr>
              <a:t>2.2 </a:t>
            </a:r>
            <a:r>
              <a:rPr lang="en-US" sz="2400" b="1" dirty="0" err="1">
                <a:latin typeface="+mn-lt"/>
              </a:rPr>
              <a:t>Thiết</a:t>
            </a:r>
            <a:r>
              <a:rPr lang="en-US" sz="2400" b="1" dirty="0">
                <a:latin typeface="+mn-lt"/>
              </a:rPr>
              <a:t> </a:t>
            </a:r>
            <a:r>
              <a:rPr lang="en-US" sz="2400" b="1" dirty="0" err="1">
                <a:latin typeface="+mn-lt"/>
              </a:rPr>
              <a:t>kế</a:t>
            </a:r>
            <a:r>
              <a:rPr lang="en-US" sz="2400" b="1" dirty="0">
                <a:latin typeface="+mn-lt"/>
              </a:rPr>
              <a:t> </a:t>
            </a:r>
            <a:r>
              <a:rPr lang="en-US" sz="2400" b="1" dirty="0" err="1">
                <a:latin typeface="+mn-lt"/>
              </a:rPr>
              <a:t>phần</a:t>
            </a:r>
            <a:r>
              <a:rPr lang="en-US" sz="2400" b="1" dirty="0">
                <a:latin typeface="+mn-lt"/>
              </a:rPr>
              <a:t> </a:t>
            </a:r>
            <a:r>
              <a:rPr lang="en-US" sz="2400" b="1" dirty="0" err="1">
                <a:latin typeface="+mn-lt"/>
              </a:rPr>
              <a:t>mềm</a:t>
            </a:r>
            <a:endParaRPr lang="en-US" sz="2400" b="1" dirty="0">
              <a:latin typeface="+mn-lt"/>
            </a:endParaRPr>
          </a:p>
          <a:p>
            <a:pPr marL="0" indent="0" algn="ctr">
              <a:buNone/>
            </a:pPr>
            <a:r>
              <a:rPr lang="en-US" sz="1800" b="1" i="1" dirty="0">
                <a:effectLst/>
                <a:latin typeface="Calibri "/>
                <a:ea typeface="Times New Roman" panose="02020603050405020304" pitchFamily="18" charset="0"/>
              </a:rPr>
              <a:t>Mode 3 – </a:t>
            </a:r>
            <a:r>
              <a:rPr lang="en-US" sz="1800" b="1" i="1" dirty="0" err="1">
                <a:effectLst/>
                <a:latin typeface="Calibri "/>
                <a:ea typeface="Times New Roman" panose="02020603050405020304" pitchFamily="18" charset="0"/>
              </a:rPr>
              <a:t>Điều</a:t>
            </a:r>
            <a:r>
              <a:rPr lang="en-US" sz="1800" b="1" i="1" dirty="0">
                <a:effectLst/>
                <a:latin typeface="Calibri "/>
                <a:ea typeface="Times New Roman" panose="02020603050405020304" pitchFamily="18" charset="0"/>
              </a:rPr>
              <a:t> </a:t>
            </a:r>
            <a:r>
              <a:rPr lang="en-US" sz="1800" b="1" i="1" dirty="0" err="1">
                <a:effectLst/>
                <a:latin typeface="Calibri "/>
                <a:ea typeface="Times New Roman" panose="02020603050405020304" pitchFamily="18" charset="0"/>
              </a:rPr>
              <a:t>khiển</a:t>
            </a:r>
            <a:r>
              <a:rPr lang="en-US" sz="1800" b="1" i="1" dirty="0">
                <a:effectLst/>
                <a:latin typeface="Calibri "/>
                <a:ea typeface="Times New Roman" panose="02020603050405020304" pitchFamily="18" charset="0"/>
              </a:rPr>
              <a:t> </a:t>
            </a:r>
            <a:r>
              <a:rPr lang="en-US" sz="1800" b="1" i="1" dirty="0" err="1">
                <a:effectLst/>
                <a:latin typeface="Calibri "/>
                <a:ea typeface="Times New Roman" panose="02020603050405020304" pitchFamily="18" charset="0"/>
              </a:rPr>
              <a:t>theo</a:t>
            </a:r>
            <a:r>
              <a:rPr lang="en-US" sz="1800" b="1" i="1" dirty="0">
                <a:effectLst/>
                <a:latin typeface="Calibri "/>
                <a:ea typeface="Times New Roman" panose="02020603050405020304" pitchFamily="18" charset="0"/>
              </a:rPr>
              <a:t> </a:t>
            </a:r>
            <a:r>
              <a:rPr lang="en-US" sz="1800" b="1" i="1" dirty="0" err="1">
                <a:effectLst/>
                <a:latin typeface="Calibri "/>
                <a:ea typeface="Times New Roman" panose="02020603050405020304" pitchFamily="18" charset="0"/>
              </a:rPr>
              <a:t>thời</a:t>
            </a:r>
            <a:r>
              <a:rPr lang="en-US" sz="1800" b="1" i="1" dirty="0">
                <a:effectLst/>
                <a:latin typeface="Calibri "/>
                <a:ea typeface="Times New Roman" panose="02020603050405020304" pitchFamily="18" charset="0"/>
              </a:rPr>
              <a:t> </a:t>
            </a:r>
            <a:r>
              <a:rPr lang="en-US" sz="1800" b="1" i="1" dirty="0" err="1">
                <a:effectLst/>
                <a:latin typeface="Calibri "/>
                <a:ea typeface="Times New Roman" panose="02020603050405020304" pitchFamily="18" charset="0"/>
              </a:rPr>
              <a:t>gian</a:t>
            </a:r>
            <a:endParaRPr lang="en-US" sz="2400" i="1" dirty="0">
              <a:latin typeface="Calibri "/>
            </a:endParaRPr>
          </a:p>
        </p:txBody>
      </p:sp>
      <p:pic>
        <p:nvPicPr>
          <p:cNvPr id="6" name="Hình ảnh 5">
            <a:extLst>
              <a:ext uri="{FF2B5EF4-FFF2-40B4-BE49-F238E27FC236}">
                <a16:creationId xmlns:a16="http://schemas.microsoft.com/office/drawing/2014/main" id="{EDAB918A-CBFC-FF9F-EE0C-98B4689A0D22}"/>
              </a:ext>
            </a:extLst>
          </p:cNvPr>
          <p:cNvPicPr>
            <a:picLocks noChangeAspect="1"/>
          </p:cNvPicPr>
          <p:nvPr/>
        </p:nvPicPr>
        <p:blipFill>
          <a:blip r:embed="rId3"/>
          <a:stretch>
            <a:fillRect/>
          </a:stretch>
        </p:blipFill>
        <p:spPr>
          <a:xfrm>
            <a:off x="2350171" y="1631260"/>
            <a:ext cx="4459517" cy="4402270"/>
          </a:xfrm>
          <a:prstGeom prst="rect">
            <a:avLst/>
          </a:prstGeom>
        </p:spPr>
      </p:pic>
    </p:spTree>
    <p:extLst>
      <p:ext uri="{BB962C8B-B14F-4D97-AF65-F5344CB8AC3E}">
        <p14:creationId xmlns:p14="http://schemas.microsoft.com/office/powerpoint/2010/main" val="1508293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latin typeface="+mn-lt"/>
              </a:rPr>
              <a:pPr/>
              <a:t>15</a:t>
            </a:fld>
            <a:endParaRPr lang="en-US" dirty="0">
              <a:latin typeface="+mn-lt"/>
            </a:endParaRPr>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n-lt"/>
              </a:rPr>
              <a:t>II. THIẾT KẾ HỆ THỐNG</a:t>
            </a:r>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a:xfrm>
            <a:off x="235077" y="824469"/>
            <a:ext cx="8689706" cy="5209061"/>
          </a:xfrm>
        </p:spPr>
        <p:txBody>
          <a:bodyPr/>
          <a:lstStyle/>
          <a:p>
            <a:pPr marL="0" indent="0">
              <a:buNone/>
            </a:pPr>
            <a:r>
              <a:rPr lang="en-US" sz="2400" b="1" dirty="0">
                <a:latin typeface="+mn-lt"/>
              </a:rPr>
              <a:t>2.2 </a:t>
            </a:r>
            <a:r>
              <a:rPr lang="en-US" sz="2400" b="1" dirty="0" err="1">
                <a:latin typeface="+mn-lt"/>
              </a:rPr>
              <a:t>Thiết</a:t>
            </a:r>
            <a:r>
              <a:rPr lang="en-US" sz="2400" b="1" dirty="0">
                <a:latin typeface="+mn-lt"/>
              </a:rPr>
              <a:t> </a:t>
            </a:r>
            <a:r>
              <a:rPr lang="en-US" sz="2400" b="1" dirty="0" err="1">
                <a:latin typeface="+mn-lt"/>
              </a:rPr>
              <a:t>kế</a:t>
            </a:r>
            <a:r>
              <a:rPr lang="en-US" sz="2400" b="1" dirty="0">
                <a:latin typeface="+mn-lt"/>
              </a:rPr>
              <a:t> </a:t>
            </a:r>
            <a:r>
              <a:rPr lang="en-US" sz="2400" b="1" dirty="0" err="1">
                <a:latin typeface="+mn-lt"/>
              </a:rPr>
              <a:t>phần</a:t>
            </a:r>
            <a:r>
              <a:rPr lang="en-US" sz="2400" b="1" dirty="0">
                <a:latin typeface="+mn-lt"/>
              </a:rPr>
              <a:t> </a:t>
            </a:r>
            <a:r>
              <a:rPr lang="en-US" sz="2400" b="1" dirty="0" err="1">
                <a:latin typeface="+mn-lt"/>
              </a:rPr>
              <a:t>mềm</a:t>
            </a:r>
            <a:endParaRPr lang="en-US" sz="2400" b="1" dirty="0">
              <a:latin typeface="+mn-lt"/>
            </a:endParaRPr>
          </a:p>
          <a:p>
            <a:pPr marL="0" indent="0">
              <a:buNone/>
            </a:pPr>
            <a:r>
              <a:rPr lang="en-US" sz="2400" b="1" dirty="0">
                <a:latin typeface="+mn-lt"/>
              </a:rPr>
              <a:t>RTOS</a:t>
            </a:r>
          </a:p>
          <a:p>
            <a:pPr marL="0" indent="0">
              <a:buNone/>
            </a:pPr>
            <a:r>
              <a:rPr lang="en-US" sz="1800" i="1" dirty="0" err="1">
                <a:latin typeface="+mn-lt"/>
              </a:rPr>
              <a:t>Thứ</a:t>
            </a:r>
            <a:r>
              <a:rPr lang="en-US" sz="1800" i="1" dirty="0">
                <a:latin typeface="+mn-lt"/>
              </a:rPr>
              <a:t> </a:t>
            </a:r>
            <a:r>
              <a:rPr lang="en-US" sz="1800" i="1" dirty="0" err="1">
                <a:latin typeface="+mn-lt"/>
              </a:rPr>
              <a:t>tự</a:t>
            </a:r>
            <a:r>
              <a:rPr lang="en-US" sz="1800" i="1" dirty="0">
                <a:latin typeface="+mn-lt"/>
              </a:rPr>
              <a:t> </a:t>
            </a:r>
            <a:r>
              <a:rPr lang="en-US" sz="1800" i="1" dirty="0" err="1">
                <a:latin typeface="+mn-lt"/>
              </a:rPr>
              <a:t>ưu</a:t>
            </a:r>
            <a:r>
              <a:rPr lang="en-US" sz="1800" i="1" dirty="0">
                <a:latin typeface="+mn-lt"/>
              </a:rPr>
              <a:t> </a:t>
            </a:r>
            <a:r>
              <a:rPr lang="en-US" sz="1800" i="1" dirty="0" err="1">
                <a:latin typeface="+mn-lt"/>
              </a:rPr>
              <a:t>tiên</a:t>
            </a:r>
            <a:r>
              <a:rPr lang="en-US" sz="1800" i="1" dirty="0">
                <a:latin typeface="+mn-lt"/>
              </a:rPr>
              <a:t> </a:t>
            </a:r>
            <a:r>
              <a:rPr lang="en-US" sz="1800" i="1" dirty="0" err="1">
                <a:latin typeface="+mn-lt"/>
              </a:rPr>
              <a:t>giữa</a:t>
            </a:r>
            <a:r>
              <a:rPr lang="en-US" sz="1800" i="1" dirty="0">
                <a:latin typeface="+mn-lt"/>
              </a:rPr>
              <a:t> </a:t>
            </a:r>
            <a:r>
              <a:rPr lang="en-US" sz="1800" i="1" dirty="0" err="1">
                <a:latin typeface="+mn-lt"/>
              </a:rPr>
              <a:t>các</a:t>
            </a:r>
            <a:r>
              <a:rPr lang="en-US" sz="1800" i="1" dirty="0">
                <a:latin typeface="+mn-lt"/>
              </a:rPr>
              <a:t> Task:</a:t>
            </a:r>
            <a:r>
              <a:rPr lang="en-US" sz="1800" i="1" dirty="0">
                <a:effectLst/>
                <a:latin typeface="Times New Roman" panose="02020603050405020304" pitchFamily="18" charset="0"/>
                <a:ea typeface="Times New Roman" panose="02020603050405020304" pitchFamily="18" charset="0"/>
              </a:rPr>
              <a:t> Task 1 &gt;  Task 2 &gt; Task 3 &gt; Task 4.</a:t>
            </a:r>
          </a:p>
          <a:p>
            <a:pPr marL="0" indent="0">
              <a:buNone/>
            </a:pPr>
            <a:endParaRPr lang="en-US" sz="2400" b="1" dirty="0">
              <a:latin typeface="+mn-lt"/>
            </a:endParaRPr>
          </a:p>
          <a:p>
            <a:pPr marL="0" indent="0">
              <a:buNone/>
            </a:pPr>
            <a:endParaRPr lang="en-US" sz="2400" b="1" dirty="0">
              <a:latin typeface="+mn-lt"/>
            </a:endParaRPr>
          </a:p>
          <a:p>
            <a:pPr marL="0" indent="0">
              <a:buNone/>
            </a:pPr>
            <a:r>
              <a:rPr lang="en-US" sz="2400" b="1" i="1" dirty="0">
                <a:latin typeface="+mn-lt"/>
              </a:rPr>
              <a:t>RTOS</a:t>
            </a:r>
          </a:p>
        </p:txBody>
      </p:sp>
      <p:pic>
        <p:nvPicPr>
          <p:cNvPr id="5" name="Picture 4" descr="A diagram of a diagram&#10;&#10;Description automatically generated">
            <a:extLst>
              <a:ext uri="{FF2B5EF4-FFF2-40B4-BE49-F238E27FC236}">
                <a16:creationId xmlns:a16="http://schemas.microsoft.com/office/drawing/2014/main" id="{361ABD13-9FB7-D92F-7A1D-204BC269CA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09509"/>
            <a:ext cx="9138038" cy="3510997"/>
          </a:xfrm>
          <a:prstGeom prst="rect">
            <a:avLst/>
          </a:prstGeom>
        </p:spPr>
      </p:pic>
      <p:sp>
        <p:nvSpPr>
          <p:cNvPr id="8" name="TextBox 7">
            <a:extLst>
              <a:ext uri="{FF2B5EF4-FFF2-40B4-BE49-F238E27FC236}">
                <a16:creationId xmlns:a16="http://schemas.microsoft.com/office/drawing/2014/main" id="{ADB08168-2C23-0101-3C78-07FC1249E4C4}"/>
              </a:ext>
            </a:extLst>
          </p:cNvPr>
          <p:cNvSpPr txBox="1"/>
          <p:nvPr/>
        </p:nvSpPr>
        <p:spPr>
          <a:xfrm>
            <a:off x="2691718" y="2081165"/>
            <a:ext cx="3754601" cy="646331"/>
          </a:xfrm>
          <a:prstGeom prst="rect">
            <a:avLst/>
          </a:prstGeom>
          <a:noFill/>
        </p:spPr>
        <p:txBody>
          <a:bodyPr wrap="square" rtlCol="0">
            <a:spAutoFit/>
          </a:bodyPr>
          <a:lstStyle/>
          <a:p>
            <a:pPr algn="ctr"/>
            <a:r>
              <a:rPr lang="en-US" sz="1800" b="1" i="1" spc="-15" dirty="0" err="1">
                <a:latin typeface="Calibri "/>
                <a:ea typeface="Times New Roman" panose="02020603050405020304" pitchFamily="18" charset="0"/>
              </a:rPr>
              <a:t>Lưu</a:t>
            </a:r>
            <a:r>
              <a:rPr lang="vi-VN" sz="1800" b="1" i="1" spc="-15" dirty="0">
                <a:effectLst/>
                <a:latin typeface="Calibri "/>
                <a:ea typeface="Times New Roman" panose="02020603050405020304" pitchFamily="18" charset="0"/>
              </a:rPr>
              <a:t> </a:t>
            </a:r>
            <a:r>
              <a:rPr lang="vi-VN" sz="1800" b="1" i="1" dirty="0">
                <a:effectLst/>
                <a:latin typeface="Calibri "/>
                <a:ea typeface="Times New Roman" panose="02020603050405020304" pitchFamily="18" charset="0"/>
              </a:rPr>
              <a:t>đồ</a:t>
            </a:r>
            <a:r>
              <a:rPr lang="vi-VN" sz="1800" b="1" i="1" spc="-10" dirty="0">
                <a:effectLst/>
                <a:latin typeface="Calibri "/>
                <a:ea typeface="Times New Roman" panose="02020603050405020304" pitchFamily="18" charset="0"/>
              </a:rPr>
              <a:t> </a:t>
            </a:r>
            <a:r>
              <a:rPr lang="vi-VN" sz="1800" b="1" i="1" dirty="0">
                <a:effectLst/>
                <a:latin typeface="Calibri "/>
                <a:ea typeface="Times New Roman" panose="02020603050405020304" pitchFamily="18" charset="0"/>
              </a:rPr>
              <a:t>thuật</a:t>
            </a:r>
            <a:r>
              <a:rPr lang="vi-VN" sz="1800" b="1" i="1" spc="-15" dirty="0">
                <a:effectLst/>
                <a:latin typeface="Calibri "/>
                <a:ea typeface="Times New Roman" panose="02020603050405020304" pitchFamily="18" charset="0"/>
              </a:rPr>
              <a:t> </a:t>
            </a:r>
            <a:r>
              <a:rPr lang="vi-VN" sz="1800" b="1" i="1" dirty="0">
                <a:effectLst/>
                <a:latin typeface="Calibri "/>
                <a:ea typeface="Times New Roman" panose="02020603050405020304" pitchFamily="18" charset="0"/>
              </a:rPr>
              <a:t>toán</a:t>
            </a:r>
            <a:r>
              <a:rPr lang="en-US" sz="1800" b="1" i="1" dirty="0">
                <a:effectLst/>
                <a:latin typeface="Calibri "/>
                <a:ea typeface="Times New Roman" panose="02020603050405020304" pitchFamily="18" charset="0"/>
              </a:rPr>
              <a:t> </a:t>
            </a:r>
            <a:r>
              <a:rPr lang="en-US" sz="1800" b="1" i="1" dirty="0" err="1">
                <a:effectLst/>
                <a:latin typeface="Calibri "/>
                <a:ea typeface="Times New Roman" panose="02020603050405020304" pitchFamily="18" charset="0"/>
              </a:rPr>
              <a:t>tổng</a:t>
            </a:r>
            <a:r>
              <a:rPr lang="en-US" sz="1800" b="1" i="1" dirty="0">
                <a:effectLst/>
                <a:latin typeface="Calibri "/>
                <a:ea typeface="Times New Roman" panose="02020603050405020304" pitchFamily="18" charset="0"/>
              </a:rPr>
              <a:t> </a:t>
            </a:r>
            <a:r>
              <a:rPr lang="en-US" sz="1800" b="1" i="1" dirty="0" err="1">
                <a:effectLst/>
                <a:latin typeface="Calibri "/>
                <a:ea typeface="Times New Roman" panose="02020603050405020304" pitchFamily="18" charset="0"/>
              </a:rPr>
              <a:t>quan</a:t>
            </a:r>
            <a:endParaRPr lang="en-US" sz="2400" i="1" dirty="0">
              <a:latin typeface="Calibri "/>
            </a:endParaRPr>
          </a:p>
          <a:p>
            <a:pPr algn="ctr"/>
            <a:endParaRPr lang="en-US" dirty="0"/>
          </a:p>
        </p:txBody>
      </p:sp>
    </p:spTree>
    <p:extLst>
      <p:ext uri="{BB962C8B-B14F-4D97-AF65-F5344CB8AC3E}">
        <p14:creationId xmlns:p14="http://schemas.microsoft.com/office/powerpoint/2010/main" val="3286602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latin typeface="+mn-lt"/>
              </a:rPr>
              <a:pPr/>
              <a:t>16</a:t>
            </a:fld>
            <a:endParaRPr lang="en-US" dirty="0">
              <a:latin typeface="+mn-lt"/>
            </a:endParaRPr>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n-lt"/>
              </a:rPr>
              <a:t>II. THIẾT KẾ HỆ THỐNG</a:t>
            </a:r>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a:xfrm>
            <a:off x="235077" y="824469"/>
            <a:ext cx="8689706" cy="5209061"/>
          </a:xfrm>
        </p:spPr>
        <p:txBody>
          <a:bodyPr/>
          <a:lstStyle/>
          <a:p>
            <a:pPr marL="0" indent="0">
              <a:buNone/>
            </a:pPr>
            <a:r>
              <a:rPr lang="en-US" sz="2400" b="1" dirty="0">
                <a:latin typeface="+mn-lt"/>
              </a:rPr>
              <a:t>2.2 </a:t>
            </a:r>
            <a:r>
              <a:rPr lang="en-US" sz="2400" b="1" dirty="0" err="1">
                <a:latin typeface="+mn-lt"/>
              </a:rPr>
              <a:t>Thiết</a:t>
            </a:r>
            <a:r>
              <a:rPr lang="en-US" sz="2400" b="1" dirty="0">
                <a:latin typeface="+mn-lt"/>
              </a:rPr>
              <a:t> </a:t>
            </a:r>
            <a:r>
              <a:rPr lang="en-US" sz="2400" b="1" dirty="0" err="1">
                <a:latin typeface="+mn-lt"/>
              </a:rPr>
              <a:t>kế</a:t>
            </a:r>
            <a:r>
              <a:rPr lang="en-US" sz="2400" b="1" dirty="0">
                <a:latin typeface="+mn-lt"/>
              </a:rPr>
              <a:t> </a:t>
            </a:r>
            <a:r>
              <a:rPr lang="en-US" sz="2400" b="1" dirty="0" err="1">
                <a:latin typeface="+mn-lt"/>
              </a:rPr>
              <a:t>phần</a:t>
            </a:r>
            <a:r>
              <a:rPr lang="en-US" sz="2400" b="1" dirty="0">
                <a:latin typeface="+mn-lt"/>
              </a:rPr>
              <a:t> </a:t>
            </a:r>
            <a:r>
              <a:rPr lang="en-US" sz="2400" b="1" dirty="0" err="1">
                <a:latin typeface="+mn-lt"/>
              </a:rPr>
              <a:t>mềm</a:t>
            </a:r>
            <a:endParaRPr lang="en-US" sz="2400" b="1" dirty="0">
              <a:latin typeface="+mn-lt"/>
            </a:endParaRPr>
          </a:p>
          <a:p>
            <a:pPr marL="0" indent="0">
              <a:buNone/>
            </a:pPr>
            <a:r>
              <a:rPr lang="en-US" sz="2400" b="1" i="1" dirty="0">
                <a:latin typeface="+mn-lt"/>
              </a:rPr>
              <a:t>Task 3</a:t>
            </a:r>
          </a:p>
        </p:txBody>
      </p:sp>
      <p:pic>
        <p:nvPicPr>
          <p:cNvPr id="7" name="Picture 6" descr="A diagram of a flowchart&#10;&#10;Description automatically generated">
            <a:extLst>
              <a:ext uri="{FF2B5EF4-FFF2-40B4-BE49-F238E27FC236}">
                <a16:creationId xmlns:a16="http://schemas.microsoft.com/office/drawing/2014/main" id="{06BDAF23-2965-51CB-534E-883497AEF4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9891" y="1253851"/>
            <a:ext cx="6880420" cy="5073796"/>
          </a:xfrm>
          <a:prstGeom prst="rect">
            <a:avLst/>
          </a:prstGeom>
        </p:spPr>
      </p:pic>
    </p:spTree>
    <p:extLst>
      <p:ext uri="{BB962C8B-B14F-4D97-AF65-F5344CB8AC3E}">
        <p14:creationId xmlns:p14="http://schemas.microsoft.com/office/powerpoint/2010/main" val="783232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4925FE-5BAC-44A5-AE21-4F53D259D989}"/>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3" name="Title 2">
            <a:extLst>
              <a:ext uri="{FF2B5EF4-FFF2-40B4-BE49-F238E27FC236}">
                <a16:creationId xmlns:a16="http://schemas.microsoft.com/office/drawing/2014/main" id="{52F7B6B8-A436-4F31-B485-52D22729369E}"/>
              </a:ext>
            </a:extLst>
          </p:cNvPr>
          <p:cNvSpPr>
            <a:spLocks noGrp="1"/>
          </p:cNvSpPr>
          <p:nvPr>
            <p:ph type="title"/>
          </p:nvPr>
        </p:nvSpPr>
        <p:spPr/>
        <p:txBody>
          <a:bodyPr/>
          <a:lstStyle/>
          <a:p>
            <a:r>
              <a:rPr lang="en-US" dirty="0"/>
              <a:t>III. KẾT QUẢ ĐẠT ĐƯỢC VÀ ĐÁNH GIÁ</a:t>
            </a:r>
          </a:p>
        </p:txBody>
      </p:sp>
      <p:sp>
        <p:nvSpPr>
          <p:cNvPr id="4" name="Content Placeholder 3">
            <a:extLst>
              <a:ext uri="{FF2B5EF4-FFF2-40B4-BE49-F238E27FC236}">
                <a16:creationId xmlns:a16="http://schemas.microsoft.com/office/drawing/2014/main" id="{22E256C9-1F0E-4D26-90E0-00C40E7256DE}"/>
              </a:ext>
            </a:extLst>
          </p:cNvPr>
          <p:cNvSpPr>
            <a:spLocks noGrp="1"/>
          </p:cNvSpPr>
          <p:nvPr>
            <p:ph sz="quarter" idx="13"/>
          </p:nvPr>
        </p:nvSpPr>
        <p:spPr/>
        <p:txBody>
          <a:bodyPr/>
          <a:lstStyle/>
          <a:p>
            <a:pPr marL="0" indent="0">
              <a:buNone/>
            </a:pPr>
            <a:endParaRPr lang="en-US" dirty="0"/>
          </a:p>
          <a:p>
            <a:pPr marL="0" indent="0">
              <a:buNone/>
            </a:pPr>
            <a:endParaRPr lang="en-US" dirty="0"/>
          </a:p>
        </p:txBody>
      </p:sp>
      <p:sp>
        <p:nvSpPr>
          <p:cNvPr id="10" name="Content Placeholder 3">
            <a:extLst>
              <a:ext uri="{FF2B5EF4-FFF2-40B4-BE49-F238E27FC236}">
                <a16:creationId xmlns:a16="http://schemas.microsoft.com/office/drawing/2014/main" id="{BF2F9433-E554-4B46-A46C-601F4B0D88A7}"/>
              </a:ext>
            </a:extLst>
          </p:cNvPr>
          <p:cNvSpPr txBox="1">
            <a:spLocks/>
          </p:cNvSpPr>
          <p:nvPr/>
        </p:nvSpPr>
        <p:spPr>
          <a:xfrm>
            <a:off x="234823" y="899543"/>
            <a:ext cx="8674100" cy="53033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7" name="TextBox 6">
            <a:extLst>
              <a:ext uri="{FF2B5EF4-FFF2-40B4-BE49-F238E27FC236}">
                <a16:creationId xmlns:a16="http://schemas.microsoft.com/office/drawing/2014/main" id="{6DA0D3A4-D3A9-2A8F-53B0-C97F7AF6F4DA}"/>
              </a:ext>
            </a:extLst>
          </p:cNvPr>
          <p:cNvSpPr txBox="1"/>
          <p:nvPr/>
        </p:nvSpPr>
        <p:spPr>
          <a:xfrm>
            <a:off x="629263" y="837611"/>
            <a:ext cx="7905135" cy="1589666"/>
          </a:xfrm>
          <a:prstGeom prst="rect">
            <a:avLst/>
          </a:prstGeom>
          <a:noFill/>
        </p:spPr>
        <p:txBody>
          <a:bodyPr wrap="square" rtlCol="0">
            <a:spAutoFit/>
          </a:bodyPr>
          <a:lstStyle/>
          <a:p>
            <a:pPr marL="342900" marR="895985" lvl="0" indent="-342900" algn="just">
              <a:spcBef>
                <a:spcPts val="440"/>
              </a:spcBef>
              <a:spcAft>
                <a:spcPts val="0"/>
              </a:spcAft>
              <a:buFont typeface="Wingdings" panose="05000000000000000000" pitchFamily="2" charset="2"/>
              <a:buChar char=""/>
              <a:tabLst>
                <a:tab pos="718820" algn="l"/>
              </a:tabLst>
            </a:pPr>
            <a:r>
              <a:rPr lang="en-US" sz="1800" b="0" dirty="0" err="1">
                <a:effectLst/>
                <a:latin typeface="Times New Roman" panose="02020603050405020304" pitchFamily="18" charset="0"/>
                <a:ea typeface="Times New Roman" panose="02020603050405020304" pitchFamily="18" charset="0"/>
              </a:rPr>
              <a:t>Triển</a:t>
            </a:r>
            <a:r>
              <a:rPr lang="en-US" sz="1800" b="0" dirty="0">
                <a:effectLst/>
                <a:latin typeface="Times New Roman" panose="02020603050405020304" pitchFamily="18" charset="0"/>
                <a:ea typeface="Times New Roman" panose="02020603050405020304" pitchFamily="18" charset="0"/>
              </a:rPr>
              <a:t> </a:t>
            </a:r>
            <a:r>
              <a:rPr lang="en-US" sz="1800" b="0" dirty="0" err="1">
                <a:effectLst/>
                <a:latin typeface="Times New Roman" panose="02020603050405020304" pitchFamily="18" charset="0"/>
                <a:ea typeface="Times New Roman" panose="02020603050405020304" pitchFamily="18" charset="0"/>
              </a:rPr>
              <a:t>khai</a:t>
            </a:r>
            <a:r>
              <a:rPr lang="en-US" sz="1800" b="0" dirty="0">
                <a:effectLst/>
                <a:latin typeface="Times New Roman" panose="02020603050405020304" pitchFamily="18" charset="0"/>
                <a:ea typeface="Times New Roman" panose="02020603050405020304" pitchFamily="18" charset="0"/>
              </a:rPr>
              <a:t> </a:t>
            </a:r>
            <a:r>
              <a:rPr lang="en-US" sz="1800" b="0" dirty="0" err="1">
                <a:effectLst/>
                <a:latin typeface="Times New Roman" panose="02020603050405020304" pitchFamily="18" charset="0"/>
                <a:ea typeface="Times New Roman" panose="02020603050405020304" pitchFamily="18" charset="0"/>
              </a:rPr>
              <a:t>được</a:t>
            </a:r>
            <a:r>
              <a:rPr lang="en-US" sz="1800" b="0" dirty="0">
                <a:effectLst/>
                <a:latin typeface="Times New Roman" panose="02020603050405020304" pitchFamily="18" charset="0"/>
                <a:ea typeface="Times New Roman" panose="02020603050405020304" pitchFamily="18" charset="0"/>
              </a:rPr>
              <a:t> </a:t>
            </a:r>
            <a:r>
              <a:rPr lang="en-US" sz="1800" b="0" dirty="0" err="1">
                <a:effectLst/>
                <a:latin typeface="Times New Roman" panose="02020603050405020304" pitchFamily="18" charset="0"/>
                <a:ea typeface="Times New Roman" panose="02020603050405020304" pitchFamily="18" charset="0"/>
              </a:rPr>
              <a:t>dự</a:t>
            </a:r>
            <a:r>
              <a:rPr lang="en-US" sz="1800" b="0" dirty="0">
                <a:effectLst/>
                <a:latin typeface="Times New Roman" panose="02020603050405020304" pitchFamily="18" charset="0"/>
                <a:ea typeface="Times New Roman" panose="02020603050405020304" pitchFamily="18" charset="0"/>
              </a:rPr>
              <a:t> </a:t>
            </a:r>
            <a:r>
              <a:rPr lang="en-US" sz="1800" b="0" dirty="0" err="1">
                <a:effectLst/>
                <a:latin typeface="Times New Roman" panose="02020603050405020304" pitchFamily="18" charset="0"/>
                <a:ea typeface="Times New Roman" panose="02020603050405020304" pitchFamily="18" charset="0"/>
              </a:rPr>
              <a:t>án</a:t>
            </a:r>
            <a:r>
              <a:rPr lang="en-US" sz="1800" b="0" dirty="0">
                <a:effectLst/>
                <a:latin typeface="Times New Roman" panose="02020603050405020304" pitchFamily="18" charset="0"/>
                <a:ea typeface="Times New Roman" panose="02020603050405020304" pitchFamily="18" charset="0"/>
              </a:rPr>
              <a:t> </a:t>
            </a:r>
            <a:r>
              <a:rPr lang="en-US" sz="1800" b="0" dirty="0" err="1">
                <a:effectLst/>
                <a:latin typeface="Times New Roman" panose="02020603050405020304" pitchFamily="18" charset="0"/>
                <a:ea typeface="Times New Roman" panose="02020603050405020304" pitchFamily="18" charset="0"/>
              </a:rPr>
              <a:t>rèm</a:t>
            </a:r>
            <a:r>
              <a:rPr lang="en-US" sz="1800" b="0" dirty="0">
                <a:effectLst/>
                <a:latin typeface="Times New Roman" panose="02020603050405020304" pitchFamily="18" charset="0"/>
                <a:ea typeface="Times New Roman" panose="02020603050405020304" pitchFamily="18" charset="0"/>
              </a:rPr>
              <a:t> </a:t>
            </a:r>
            <a:r>
              <a:rPr lang="en-US" sz="1800" b="0" dirty="0" err="1">
                <a:effectLst/>
                <a:latin typeface="Times New Roman" panose="02020603050405020304" pitchFamily="18" charset="0"/>
                <a:ea typeface="Times New Roman" panose="02020603050405020304" pitchFamily="18" charset="0"/>
              </a:rPr>
              <a:t>cửa</a:t>
            </a:r>
            <a:r>
              <a:rPr lang="en-US" sz="1800" b="0" dirty="0">
                <a:effectLst/>
                <a:latin typeface="Times New Roman" panose="02020603050405020304" pitchFamily="18" charset="0"/>
                <a:ea typeface="Times New Roman" panose="02020603050405020304" pitchFamily="18" charset="0"/>
              </a:rPr>
              <a:t> </a:t>
            </a:r>
            <a:r>
              <a:rPr lang="en-US" sz="1800" b="0" dirty="0" err="1">
                <a:effectLst/>
                <a:latin typeface="Times New Roman" panose="02020603050405020304" pitchFamily="18" charset="0"/>
                <a:ea typeface="Times New Roman" panose="02020603050405020304" pitchFamily="18" charset="0"/>
              </a:rPr>
              <a:t>tự</a:t>
            </a:r>
            <a:r>
              <a:rPr lang="en-US" sz="1800" b="0" dirty="0">
                <a:effectLst/>
                <a:latin typeface="Times New Roman" panose="02020603050405020304" pitchFamily="18" charset="0"/>
                <a:ea typeface="Times New Roman" panose="02020603050405020304" pitchFamily="18" charset="0"/>
              </a:rPr>
              <a:t> </a:t>
            </a:r>
            <a:r>
              <a:rPr lang="en-US" sz="1800" b="0" dirty="0" err="1">
                <a:effectLst/>
                <a:latin typeface="Times New Roman" panose="02020603050405020304" pitchFamily="18" charset="0"/>
                <a:ea typeface="Times New Roman" panose="02020603050405020304" pitchFamily="18" charset="0"/>
              </a:rPr>
              <a:t>động</a:t>
            </a:r>
            <a:r>
              <a:rPr lang="en-US" sz="1800" b="0" dirty="0">
                <a:effectLst/>
                <a:latin typeface="Times New Roman" panose="02020603050405020304" pitchFamily="18" charset="0"/>
                <a:ea typeface="Times New Roman" panose="02020603050405020304" pitchFamily="18" charset="0"/>
              </a:rPr>
              <a:t> </a:t>
            </a:r>
            <a:r>
              <a:rPr lang="en-US" sz="1800" b="0" dirty="0" err="1">
                <a:effectLst/>
                <a:latin typeface="Times New Roman" panose="02020603050405020304" pitchFamily="18" charset="0"/>
                <a:ea typeface="Times New Roman" panose="02020603050405020304" pitchFamily="18" charset="0"/>
              </a:rPr>
              <a:t>theo</a:t>
            </a:r>
            <a:r>
              <a:rPr lang="en-US" sz="1800" b="0" dirty="0">
                <a:effectLst/>
                <a:latin typeface="Times New Roman" panose="02020603050405020304" pitchFamily="18" charset="0"/>
                <a:ea typeface="Times New Roman" panose="02020603050405020304" pitchFamily="18" charset="0"/>
              </a:rPr>
              <a:t> 2 </a:t>
            </a:r>
            <a:r>
              <a:rPr lang="en-US" sz="1800" b="0" dirty="0" err="1">
                <a:effectLst/>
                <a:latin typeface="Times New Roman" panose="02020603050405020304" pitchFamily="18" charset="0"/>
                <a:ea typeface="Times New Roman" panose="02020603050405020304" pitchFamily="18" charset="0"/>
              </a:rPr>
              <a:t>hướng</a:t>
            </a:r>
            <a:r>
              <a:rPr lang="en-US" sz="1800" b="0" dirty="0">
                <a:effectLst/>
                <a:latin typeface="Times New Roman" panose="02020603050405020304" pitchFamily="18" charset="0"/>
                <a:ea typeface="Times New Roman" panose="02020603050405020304" pitchFamily="18" charset="0"/>
              </a:rPr>
              <a:t>: </a:t>
            </a:r>
            <a:r>
              <a:rPr lang="en-US" sz="1800" b="0" dirty="0" err="1">
                <a:effectLst/>
                <a:latin typeface="Times New Roman" panose="02020603050405020304" pitchFamily="18" charset="0"/>
                <a:ea typeface="Times New Roman" panose="02020603050405020304" pitchFamily="18" charset="0"/>
              </a:rPr>
              <a:t>siêu</a:t>
            </a:r>
            <a:r>
              <a:rPr lang="en-US" sz="1800" b="0" dirty="0">
                <a:effectLst/>
                <a:latin typeface="Times New Roman" panose="02020603050405020304" pitchFamily="18" charset="0"/>
                <a:ea typeface="Times New Roman" panose="02020603050405020304" pitchFamily="18" charset="0"/>
              </a:rPr>
              <a:t> </a:t>
            </a:r>
            <a:r>
              <a:rPr lang="en-US" sz="1800" b="0" dirty="0" err="1">
                <a:effectLst/>
                <a:latin typeface="Times New Roman" panose="02020603050405020304" pitchFamily="18" charset="0"/>
                <a:ea typeface="Times New Roman" panose="02020603050405020304" pitchFamily="18" charset="0"/>
              </a:rPr>
              <a:t>vòng</a:t>
            </a:r>
            <a:r>
              <a:rPr lang="en-US" sz="1800" b="0" dirty="0">
                <a:effectLst/>
                <a:latin typeface="Times New Roman" panose="02020603050405020304" pitchFamily="18" charset="0"/>
                <a:ea typeface="Times New Roman" panose="02020603050405020304" pitchFamily="18" charset="0"/>
              </a:rPr>
              <a:t> </a:t>
            </a:r>
            <a:r>
              <a:rPr lang="en-US" sz="1800" b="0" dirty="0" err="1">
                <a:effectLst/>
                <a:latin typeface="Times New Roman" panose="02020603050405020304" pitchFamily="18" charset="0"/>
                <a:ea typeface="Times New Roman" panose="02020603050405020304" pitchFamily="18" charset="0"/>
              </a:rPr>
              <a:t>lặp</a:t>
            </a:r>
            <a:r>
              <a:rPr lang="en-US" sz="1800" b="0" dirty="0">
                <a:effectLst/>
                <a:latin typeface="Times New Roman" panose="02020603050405020304" pitchFamily="18" charset="0"/>
                <a:ea typeface="Times New Roman" panose="02020603050405020304" pitchFamily="18" charset="0"/>
              </a:rPr>
              <a:t> </a:t>
            </a:r>
            <a:r>
              <a:rPr lang="en-US" sz="1800" b="0" dirty="0" err="1">
                <a:effectLst/>
                <a:latin typeface="Times New Roman" panose="02020603050405020304" pitchFamily="18" charset="0"/>
                <a:ea typeface="Times New Roman" panose="02020603050405020304" pitchFamily="18" charset="0"/>
              </a:rPr>
              <a:t>và</a:t>
            </a:r>
            <a:r>
              <a:rPr lang="en-US" sz="1800" b="0" dirty="0">
                <a:effectLst/>
                <a:latin typeface="Times New Roman" panose="02020603050405020304" pitchFamily="18" charset="0"/>
                <a:ea typeface="Times New Roman" panose="02020603050405020304" pitchFamily="18" charset="0"/>
              </a:rPr>
              <a:t> RTOS.</a:t>
            </a:r>
            <a:endParaRPr lang="en-US" sz="1800" b="1" dirty="0">
              <a:effectLst/>
              <a:latin typeface="Times New Roman" panose="02020603050405020304" pitchFamily="18" charset="0"/>
              <a:ea typeface="Times New Roman" panose="02020603050405020304" pitchFamily="18" charset="0"/>
            </a:endParaRPr>
          </a:p>
          <a:p>
            <a:pPr marL="342900" marR="895985" lvl="0" indent="-342900" algn="just">
              <a:lnSpc>
                <a:spcPct val="110000"/>
              </a:lnSpc>
              <a:spcBef>
                <a:spcPts val="440"/>
              </a:spcBef>
              <a:spcAft>
                <a:spcPts val="0"/>
              </a:spcAft>
              <a:buFont typeface="Wingdings" panose="05000000000000000000" pitchFamily="2" charset="2"/>
              <a:buChar char=""/>
              <a:tabLst>
                <a:tab pos="816610" algn="l"/>
              </a:tabLst>
            </a:pPr>
            <a:r>
              <a:rPr lang="vi-VN" sz="1800" dirty="0">
                <a:effectLst/>
                <a:latin typeface="Times New Roman" panose="02020603050405020304" pitchFamily="18" charset="0"/>
                <a:ea typeface="Times New Roman" panose="02020603050405020304" pitchFamily="18" charset="0"/>
              </a:rPr>
              <a:t>Khi cắm trên breadboard cùng kit</a:t>
            </a:r>
            <a:r>
              <a:rPr lang="en-US" sz="1800" dirty="0">
                <a:effectLst/>
                <a:latin typeface="Times New Roman" panose="02020603050405020304" pitchFamily="18" charset="0"/>
                <a:ea typeface="Times New Roman" panose="02020603050405020304" pitchFamily="18" charset="0"/>
              </a:rPr>
              <a:t> STM32</a:t>
            </a:r>
            <a:r>
              <a:rPr lang="vi-VN" sz="1800" dirty="0">
                <a:effectLst/>
                <a:latin typeface="Times New Roman" panose="02020603050405020304" pitchFamily="18" charset="0"/>
                <a:ea typeface="Times New Roman" panose="02020603050405020304" pitchFamily="18" charset="0"/>
              </a:rPr>
              <a:t> thì các ngoại vi hoạt động ổn</a:t>
            </a:r>
            <a:r>
              <a:rPr lang="vi-VN" sz="1800" spc="5" dirty="0">
                <a:effectLst/>
                <a:latin typeface="Times New Roman" panose="02020603050405020304" pitchFamily="18" charset="0"/>
                <a:ea typeface="Times New Roman" panose="02020603050405020304" pitchFamily="18" charset="0"/>
              </a:rPr>
              <a:t> </a:t>
            </a:r>
            <a:r>
              <a:rPr lang="vi-VN" sz="1800" dirty="0">
                <a:effectLst/>
                <a:latin typeface="Times New Roman" panose="02020603050405020304" pitchFamily="18" charset="0"/>
                <a:ea typeface="Times New Roman" panose="02020603050405020304" pitchFamily="18" charset="0"/>
              </a:rPr>
              <a:t>định, cảm biến đọc chính xác và cập nhật lên màn hình với ít độ trễ, đồng</a:t>
            </a:r>
            <a:r>
              <a:rPr lang="vi-VN" sz="1800" spc="5" dirty="0">
                <a:effectLst/>
                <a:latin typeface="Times New Roman" panose="02020603050405020304" pitchFamily="18" charset="0"/>
                <a:ea typeface="Times New Roman" panose="02020603050405020304" pitchFamily="18" charset="0"/>
              </a:rPr>
              <a:t> </a:t>
            </a:r>
            <a:r>
              <a:rPr lang="vi-VN" sz="1800" dirty="0">
                <a:effectLst/>
                <a:latin typeface="Times New Roman" panose="02020603050405020304" pitchFamily="18" charset="0"/>
                <a:ea typeface="Times New Roman" panose="02020603050405020304" pitchFamily="18" charset="0"/>
              </a:rPr>
              <a:t>hồ thời gian thực hoạt động chuẩn xác</a:t>
            </a:r>
            <a:r>
              <a:rPr lang="en-US" sz="1800" dirty="0">
                <a:effectLst/>
                <a:latin typeface="Times New Roman" panose="02020603050405020304" pitchFamily="18" charset="0"/>
                <a:ea typeface="Times New Roman" panose="02020603050405020304" pitchFamily="18" charset="0"/>
              </a:rPr>
              <a:t>. </a:t>
            </a:r>
          </a:p>
        </p:txBody>
      </p:sp>
      <p:pic>
        <p:nvPicPr>
          <p:cNvPr id="12" name="Picture 11">
            <a:extLst>
              <a:ext uri="{FF2B5EF4-FFF2-40B4-BE49-F238E27FC236}">
                <a16:creationId xmlns:a16="http://schemas.microsoft.com/office/drawing/2014/main" id="{83D9904F-47A8-7F35-C636-E807F68C2D16}"/>
              </a:ext>
            </a:extLst>
          </p:cNvPr>
          <p:cNvPicPr>
            <a:picLocks noChangeAspect="1"/>
          </p:cNvPicPr>
          <p:nvPr/>
        </p:nvPicPr>
        <p:blipFill>
          <a:blip r:embed="rId2"/>
          <a:stretch>
            <a:fillRect/>
          </a:stretch>
        </p:blipFill>
        <p:spPr>
          <a:xfrm>
            <a:off x="1554941" y="2485573"/>
            <a:ext cx="6033863" cy="3361863"/>
          </a:xfrm>
          <a:prstGeom prst="rect">
            <a:avLst/>
          </a:prstGeom>
        </p:spPr>
      </p:pic>
    </p:spTree>
    <p:extLst>
      <p:ext uri="{BB962C8B-B14F-4D97-AF65-F5344CB8AC3E}">
        <p14:creationId xmlns:p14="http://schemas.microsoft.com/office/powerpoint/2010/main" val="14656844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4925FE-5BAC-44A5-AE21-4F53D259D989}"/>
              </a:ext>
            </a:extLst>
          </p:cNvPr>
          <p:cNvSpPr>
            <a:spLocks noGrp="1"/>
          </p:cNvSpPr>
          <p:nvPr>
            <p:ph type="sldNum" sz="quarter" idx="12"/>
          </p:nvPr>
        </p:nvSpPr>
        <p:spPr/>
        <p:txBody>
          <a:bodyPr/>
          <a:lstStyle/>
          <a:p>
            <a:fld id="{9EA0BE3B-158A-4EDF-80DC-E394A0D1600F}" type="slidenum">
              <a:rPr lang="en-US" smtClean="0"/>
              <a:pPr/>
              <a:t>18</a:t>
            </a:fld>
            <a:endParaRPr lang="en-US" dirty="0"/>
          </a:p>
        </p:txBody>
      </p:sp>
      <p:sp>
        <p:nvSpPr>
          <p:cNvPr id="3" name="Title 2">
            <a:extLst>
              <a:ext uri="{FF2B5EF4-FFF2-40B4-BE49-F238E27FC236}">
                <a16:creationId xmlns:a16="http://schemas.microsoft.com/office/drawing/2014/main" id="{52F7B6B8-A436-4F31-B485-52D22729369E}"/>
              </a:ext>
            </a:extLst>
          </p:cNvPr>
          <p:cNvSpPr>
            <a:spLocks noGrp="1"/>
          </p:cNvSpPr>
          <p:nvPr>
            <p:ph type="title"/>
          </p:nvPr>
        </p:nvSpPr>
        <p:spPr/>
        <p:txBody>
          <a:bodyPr/>
          <a:lstStyle/>
          <a:p>
            <a:r>
              <a:rPr lang="en-US" dirty="0"/>
              <a:t>III. KẾT QUẢ ĐẠT ĐƯỢC VÀ ĐÁNH GIÁ</a:t>
            </a:r>
          </a:p>
        </p:txBody>
      </p:sp>
      <p:sp>
        <p:nvSpPr>
          <p:cNvPr id="4" name="Content Placeholder 3">
            <a:extLst>
              <a:ext uri="{FF2B5EF4-FFF2-40B4-BE49-F238E27FC236}">
                <a16:creationId xmlns:a16="http://schemas.microsoft.com/office/drawing/2014/main" id="{22E256C9-1F0E-4D26-90E0-00C40E7256DE}"/>
              </a:ext>
            </a:extLst>
          </p:cNvPr>
          <p:cNvSpPr>
            <a:spLocks noGrp="1"/>
          </p:cNvSpPr>
          <p:nvPr>
            <p:ph sz="quarter" idx="13"/>
          </p:nvPr>
        </p:nvSpPr>
        <p:spPr/>
        <p:txBody>
          <a:bodyPr/>
          <a:lstStyle/>
          <a:p>
            <a:pPr marL="0" indent="0">
              <a:buNone/>
            </a:pPr>
            <a:endParaRPr lang="en-US" dirty="0"/>
          </a:p>
          <a:p>
            <a:pPr marL="0" indent="0">
              <a:buNone/>
            </a:pPr>
            <a:endParaRPr lang="en-US" dirty="0"/>
          </a:p>
        </p:txBody>
      </p:sp>
      <p:pic>
        <p:nvPicPr>
          <p:cNvPr id="5" name="7747808230628940584">
            <a:hlinkClick r:id="" action="ppaction://media"/>
            <a:extLst>
              <a:ext uri="{FF2B5EF4-FFF2-40B4-BE49-F238E27FC236}">
                <a16:creationId xmlns:a16="http://schemas.microsoft.com/office/drawing/2014/main" id="{3D055BC3-8275-4217-9BB5-1B966127986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9380" y="1042526"/>
            <a:ext cx="8485239" cy="4772947"/>
          </a:xfrm>
          <a:prstGeom prst="rect">
            <a:avLst/>
          </a:prstGeom>
        </p:spPr>
      </p:pic>
    </p:spTree>
    <p:extLst>
      <p:ext uri="{BB962C8B-B14F-4D97-AF65-F5344CB8AC3E}">
        <p14:creationId xmlns:p14="http://schemas.microsoft.com/office/powerpoint/2010/main" val="1325597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2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19</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THANK YOU !</a:t>
            </a:r>
          </a:p>
        </p:txBody>
      </p:sp>
    </p:spTree>
    <p:extLst>
      <p:ext uri="{BB962C8B-B14F-4D97-AF65-F5344CB8AC3E}">
        <p14:creationId xmlns:p14="http://schemas.microsoft.com/office/powerpoint/2010/main" val="2830535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latin typeface="+mn-lt"/>
              </a:rPr>
              <a:pPr/>
              <a:t>2</a:t>
            </a:fld>
            <a:endParaRPr lang="en-US" dirty="0">
              <a:latin typeface="+mn-lt"/>
            </a:endParaRPr>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a:xfrm>
            <a:off x="250937" y="85345"/>
            <a:ext cx="8673846" cy="542160"/>
          </a:xfrm>
        </p:spPr>
        <p:txBody>
          <a:bodyPr/>
          <a:lstStyle/>
          <a:p>
            <a:r>
              <a:rPr lang="en-US" dirty="0">
                <a:latin typeface="+mn-lt"/>
              </a:rPr>
              <a:t>II. THIẾT KẾ HỆ THỐNG</a:t>
            </a:r>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a:xfrm>
            <a:off x="491612" y="1387204"/>
            <a:ext cx="6075549" cy="5058952"/>
          </a:xfrm>
        </p:spPr>
        <p:txBody>
          <a:bodyPr/>
          <a:lstStyle/>
          <a:p>
            <a:pPr marL="0" indent="0" algn="just">
              <a:buNone/>
            </a:pPr>
            <a:r>
              <a:rPr lang="en-US" sz="2400" dirty="0" err="1">
                <a:latin typeface="Calibri "/>
              </a:rPr>
              <a:t>Động</a:t>
            </a:r>
            <a:r>
              <a:rPr lang="en-US" sz="2400" dirty="0">
                <a:latin typeface="Calibri "/>
              </a:rPr>
              <a:t> </a:t>
            </a:r>
            <a:r>
              <a:rPr lang="en-US" sz="2400" dirty="0" err="1">
                <a:latin typeface="Calibri "/>
              </a:rPr>
              <a:t>cơ</a:t>
            </a:r>
            <a:r>
              <a:rPr lang="en-US" sz="2400" dirty="0">
                <a:latin typeface="Calibri "/>
              </a:rPr>
              <a:t> </a:t>
            </a:r>
            <a:r>
              <a:rPr lang="en-US" sz="2400" dirty="0" err="1">
                <a:latin typeface="Calibri "/>
              </a:rPr>
              <a:t>bước</a:t>
            </a:r>
            <a:r>
              <a:rPr lang="en-US" sz="2400" dirty="0">
                <a:latin typeface="Calibri "/>
              </a:rPr>
              <a:t> </a:t>
            </a:r>
            <a:r>
              <a:rPr lang="en-US" sz="2400" dirty="0">
                <a:solidFill>
                  <a:srgbClr val="333333"/>
                </a:solidFill>
                <a:effectLst/>
                <a:latin typeface="Calibri "/>
                <a:ea typeface="Times New Roman" panose="02020603050405020304" pitchFamily="18" charset="0"/>
              </a:rPr>
              <a:t>28BYJ-48 </a:t>
            </a:r>
          </a:p>
          <a:p>
            <a:pPr marL="130175" marR="895985" indent="0" algn="just">
              <a:spcBef>
                <a:spcPts val="440"/>
              </a:spcBef>
              <a:spcAft>
                <a:spcPts val="0"/>
              </a:spcAft>
              <a:buNone/>
            </a:pPr>
            <a:r>
              <a:rPr lang="en-US" sz="1800" dirty="0" err="1">
                <a:solidFill>
                  <a:srgbClr val="333333"/>
                </a:solidFill>
                <a:latin typeface="Calibri "/>
                <a:ea typeface="Times New Roman" panose="02020603050405020304" pitchFamily="18" charset="0"/>
              </a:rPr>
              <a:t>Được</a:t>
            </a:r>
            <a:r>
              <a:rPr lang="en-US" sz="1800" dirty="0">
                <a:solidFill>
                  <a:srgbClr val="333333"/>
                </a:solidFill>
                <a:latin typeface="Calibri "/>
                <a:ea typeface="Times New Roman" panose="02020603050405020304" pitchFamily="18" charset="0"/>
              </a:rPr>
              <a:t> </a:t>
            </a:r>
            <a:r>
              <a:rPr lang="vi-VN" sz="1800" dirty="0">
                <a:effectLst/>
                <a:latin typeface="Calibri "/>
                <a:ea typeface="Times New Roman" panose="02020603050405020304" pitchFamily="18" charset="0"/>
              </a:rPr>
              <a:t>sử dụng rộng rãi trong nhiều ứng dụng khác nhau như máy in 3D, máy CNC, robot và các thiết bị tự động hóa khác.</a:t>
            </a:r>
            <a:endParaRPr lang="en-US" sz="1800" dirty="0">
              <a:effectLst/>
              <a:latin typeface="Calibri "/>
              <a:ea typeface="Times New Roman" panose="02020603050405020304" pitchFamily="18" charset="0"/>
            </a:endParaRPr>
          </a:p>
          <a:p>
            <a:pPr marL="0" indent="0">
              <a:buNone/>
            </a:pPr>
            <a:endParaRPr lang="en-US" sz="1800" dirty="0">
              <a:effectLst/>
              <a:latin typeface="Calibri "/>
              <a:ea typeface="Times New Roman" panose="02020603050405020304" pitchFamily="18" charset="0"/>
            </a:endParaRPr>
          </a:p>
          <a:p>
            <a:pPr marL="0" indent="0">
              <a:buNone/>
            </a:pPr>
            <a:endParaRPr lang="en-US" sz="2400" dirty="0">
              <a:latin typeface="Calibri "/>
            </a:endParaRPr>
          </a:p>
        </p:txBody>
      </p:sp>
      <p:pic>
        <p:nvPicPr>
          <p:cNvPr id="7" name="Picture 6" descr="Industry Park DC 12V 28BYJ-48 Valve Gear 4 Phase Stepper Motor - Buy Online  - 34810610">
            <a:extLst>
              <a:ext uri="{FF2B5EF4-FFF2-40B4-BE49-F238E27FC236}">
                <a16:creationId xmlns:a16="http://schemas.microsoft.com/office/drawing/2014/main" id="{477897AE-C2D0-239E-41E4-848758A1E47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10810" y="1197504"/>
            <a:ext cx="2801495" cy="2801495"/>
          </a:xfrm>
          <a:prstGeom prst="rect">
            <a:avLst/>
          </a:prstGeom>
          <a:noFill/>
          <a:ln>
            <a:noFill/>
          </a:ln>
        </p:spPr>
      </p:pic>
      <p:graphicFrame>
        <p:nvGraphicFramePr>
          <p:cNvPr id="10" name="Table 9">
            <a:extLst>
              <a:ext uri="{FF2B5EF4-FFF2-40B4-BE49-F238E27FC236}">
                <a16:creationId xmlns:a16="http://schemas.microsoft.com/office/drawing/2014/main" id="{CFAE77A2-3585-FBCA-C8CA-B4FE71B41CE9}"/>
              </a:ext>
            </a:extLst>
          </p:cNvPr>
          <p:cNvGraphicFramePr>
            <a:graphicFrameLocks noGrp="1"/>
          </p:cNvGraphicFramePr>
          <p:nvPr>
            <p:extLst>
              <p:ext uri="{D42A27DB-BD31-4B8C-83A1-F6EECF244321}">
                <p14:modId xmlns:p14="http://schemas.microsoft.com/office/powerpoint/2010/main" val="3296399603"/>
              </p:ext>
            </p:extLst>
          </p:nvPr>
        </p:nvGraphicFramePr>
        <p:xfrm>
          <a:off x="610309" y="3305865"/>
          <a:ext cx="5700501" cy="2354631"/>
        </p:xfrm>
        <a:graphic>
          <a:graphicData uri="http://schemas.openxmlformats.org/drawingml/2006/table">
            <a:tbl>
              <a:tblPr firstRow="1" firstCol="1" bandRow="1">
                <a:tableStyleId>{5C22544A-7EE6-4342-B048-85BDC9FD1C3A}</a:tableStyleId>
              </a:tblPr>
              <a:tblGrid>
                <a:gridCol w="1779521">
                  <a:extLst>
                    <a:ext uri="{9D8B030D-6E8A-4147-A177-3AD203B41FA5}">
                      <a16:colId xmlns:a16="http://schemas.microsoft.com/office/drawing/2014/main" val="1367094350"/>
                    </a:ext>
                  </a:extLst>
                </a:gridCol>
                <a:gridCol w="3920980">
                  <a:extLst>
                    <a:ext uri="{9D8B030D-6E8A-4147-A177-3AD203B41FA5}">
                      <a16:colId xmlns:a16="http://schemas.microsoft.com/office/drawing/2014/main" val="1095848862"/>
                    </a:ext>
                  </a:extLst>
                </a:gridCol>
              </a:tblGrid>
              <a:tr h="241729">
                <a:tc>
                  <a:txBody>
                    <a:bodyPr/>
                    <a:lstStyle/>
                    <a:p>
                      <a:pPr marL="0" marR="0" algn="ctr">
                        <a:spcBef>
                          <a:spcPts val="0"/>
                        </a:spcBef>
                        <a:spcAft>
                          <a:spcPts val="0"/>
                        </a:spcAft>
                      </a:pPr>
                      <a:r>
                        <a:rPr lang="en-US" sz="1050">
                          <a:effectLst/>
                        </a:rPr>
                        <a:t>Thông Số</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b"/>
                </a:tc>
                <a:tc>
                  <a:txBody>
                    <a:bodyPr/>
                    <a:lstStyle/>
                    <a:p>
                      <a:pPr marL="0" marR="0" algn="ctr">
                        <a:spcBef>
                          <a:spcPts val="0"/>
                        </a:spcBef>
                        <a:spcAft>
                          <a:spcPts val="0"/>
                        </a:spcAft>
                      </a:pPr>
                      <a:r>
                        <a:rPr lang="en-US" sz="1050" dirty="0" err="1">
                          <a:effectLst/>
                        </a:rPr>
                        <a:t>Giá</a:t>
                      </a:r>
                      <a:r>
                        <a:rPr lang="en-US" sz="1050" dirty="0">
                          <a:effectLst/>
                        </a:rPr>
                        <a:t> </a:t>
                      </a:r>
                      <a:r>
                        <a:rPr lang="en-US" sz="1050" dirty="0" err="1">
                          <a:effectLst/>
                        </a:rPr>
                        <a:t>Trị</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489640754"/>
                  </a:ext>
                </a:extLst>
              </a:tr>
              <a:tr h="0">
                <a:tc>
                  <a:txBody>
                    <a:bodyPr/>
                    <a:lstStyle/>
                    <a:p>
                      <a:pPr marL="0" marR="0">
                        <a:spcBef>
                          <a:spcPts val="0"/>
                        </a:spcBef>
                        <a:spcAft>
                          <a:spcPts val="0"/>
                        </a:spcAft>
                      </a:pPr>
                      <a:r>
                        <a:rPr lang="en-US" sz="1050">
                          <a:effectLst/>
                        </a:rPr>
                        <a:t>Số Bước</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b"/>
                </a:tc>
                <a:tc>
                  <a:txBody>
                    <a:bodyPr/>
                    <a:lstStyle/>
                    <a:p>
                      <a:pPr marL="0" marR="0">
                        <a:spcBef>
                          <a:spcPts val="0"/>
                        </a:spcBef>
                        <a:spcAft>
                          <a:spcPts val="0"/>
                        </a:spcAft>
                      </a:pPr>
                      <a:r>
                        <a:rPr lang="en-US" sz="1050" dirty="0">
                          <a:effectLst/>
                        </a:rPr>
                        <a:t>32 </a:t>
                      </a:r>
                      <a:r>
                        <a:rPr lang="en-US" sz="1050" dirty="0" err="1">
                          <a:effectLst/>
                        </a:rPr>
                        <a:t>bước</a:t>
                      </a:r>
                      <a:r>
                        <a:rPr lang="en-US" sz="1050" dirty="0">
                          <a:effectLst/>
                        </a:rPr>
                        <a:t>/</a:t>
                      </a:r>
                      <a:r>
                        <a:rPr lang="en-US" sz="1050" dirty="0" err="1">
                          <a:effectLst/>
                        </a:rPr>
                        <a:t>vòng</a:t>
                      </a:r>
                      <a:r>
                        <a:rPr lang="en-US" sz="1050" dirty="0">
                          <a:effectLst/>
                        </a:rPr>
                        <a:t> (5.625°/</a:t>
                      </a:r>
                      <a:r>
                        <a:rPr lang="en-US" sz="1050" dirty="0" err="1">
                          <a:effectLst/>
                        </a:rPr>
                        <a:t>bước</a:t>
                      </a:r>
                      <a:r>
                        <a:rPr lang="en-US" sz="1050" dirty="0">
                          <a:effectLst/>
                        </a:rPr>
                        <a:t>)</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864189338"/>
                  </a:ext>
                </a:extLst>
              </a:tr>
              <a:tr h="241729">
                <a:tc>
                  <a:txBody>
                    <a:bodyPr/>
                    <a:lstStyle/>
                    <a:p>
                      <a:pPr marL="0" marR="0">
                        <a:spcBef>
                          <a:spcPts val="0"/>
                        </a:spcBef>
                        <a:spcAft>
                          <a:spcPts val="0"/>
                        </a:spcAft>
                      </a:pPr>
                      <a:r>
                        <a:rPr lang="en-US" sz="1050">
                          <a:effectLst/>
                        </a:rPr>
                        <a:t>Điện Áp Nguồn</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b"/>
                </a:tc>
                <a:tc>
                  <a:txBody>
                    <a:bodyPr/>
                    <a:lstStyle/>
                    <a:p>
                      <a:pPr marL="0" marR="0">
                        <a:spcBef>
                          <a:spcPts val="0"/>
                        </a:spcBef>
                        <a:spcAft>
                          <a:spcPts val="0"/>
                        </a:spcAft>
                      </a:pPr>
                      <a:r>
                        <a:rPr lang="en-US" sz="1050" dirty="0">
                          <a:effectLst/>
                        </a:rPr>
                        <a:t>5VDC (</a:t>
                      </a:r>
                      <a:r>
                        <a:rPr lang="en-US" sz="1050" dirty="0" err="1">
                          <a:effectLst/>
                        </a:rPr>
                        <a:t>thông</a:t>
                      </a:r>
                      <a:r>
                        <a:rPr lang="en-US" sz="1050" dirty="0">
                          <a:effectLst/>
                        </a:rPr>
                        <a:t> </a:t>
                      </a:r>
                      <a:r>
                        <a:rPr lang="en-US" sz="1050" dirty="0" err="1">
                          <a:effectLst/>
                        </a:rPr>
                        <a:t>thường</a:t>
                      </a:r>
                      <a:r>
                        <a:rPr lang="en-US" sz="1050" dirty="0">
                          <a:effectLst/>
                        </a:rPr>
                        <a:t>)</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2687586773"/>
                  </a:ext>
                </a:extLst>
              </a:tr>
              <a:tr h="241729">
                <a:tc>
                  <a:txBody>
                    <a:bodyPr/>
                    <a:lstStyle/>
                    <a:p>
                      <a:pPr marL="0" marR="0">
                        <a:spcBef>
                          <a:spcPts val="0"/>
                        </a:spcBef>
                        <a:spcAft>
                          <a:spcPts val="0"/>
                        </a:spcAft>
                      </a:pPr>
                      <a:r>
                        <a:rPr lang="en-US" sz="1050">
                          <a:effectLst/>
                        </a:rPr>
                        <a:t>Dòng Điều Khiển</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b"/>
                </a:tc>
                <a:tc>
                  <a:txBody>
                    <a:bodyPr/>
                    <a:lstStyle/>
                    <a:p>
                      <a:pPr marL="0" marR="0">
                        <a:spcBef>
                          <a:spcPts val="0"/>
                        </a:spcBef>
                        <a:spcAft>
                          <a:spcPts val="0"/>
                        </a:spcAft>
                      </a:pPr>
                      <a:r>
                        <a:rPr lang="en-US" sz="1050" dirty="0" err="1">
                          <a:effectLst/>
                        </a:rPr>
                        <a:t>Khoảng</a:t>
                      </a:r>
                      <a:r>
                        <a:rPr lang="en-US" sz="1050" dirty="0">
                          <a:effectLst/>
                        </a:rPr>
                        <a:t> </a:t>
                      </a:r>
                      <a:r>
                        <a:rPr lang="en-US" sz="1050" dirty="0" err="1">
                          <a:effectLst/>
                        </a:rPr>
                        <a:t>vài</a:t>
                      </a:r>
                      <a:r>
                        <a:rPr lang="en-US" sz="1050" dirty="0">
                          <a:effectLst/>
                        </a:rPr>
                        <a:t> </a:t>
                      </a:r>
                      <a:r>
                        <a:rPr lang="en-US" sz="1050" dirty="0" err="1">
                          <a:effectLst/>
                        </a:rPr>
                        <a:t>trăm</a:t>
                      </a:r>
                      <a:r>
                        <a:rPr lang="en-US" sz="1050" dirty="0">
                          <a:effectLst/>
                        </a:rPr>
                        <a:t> mA</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282978316"/>
                  </a:ext>
                </a:extLst>
              </a:tr>
              <a:tr h="241729">
                <a:tc>
                  <a:txBody>
                    <a:bodyPr/>
                    <a:lstStyle/>
                    <a:p>
                      <a:pPr marL="0" marR="0">
                        <a:spcBef>
                          <a:spcPts val="0"/>
                        </a:spcBef>
                        <a:spcAft>
                          <a:spcPts val="0"/>
                        </a:spcAft>
                      </a:pPr>
                      <a:r>
                        <a:rPr lang="en-US" sz="1050">
                          <a:effectLst/>
                        </a:rPr>
                        <a:t>Hiệu Suất</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b"/>
                </a:tc>
                <a:tc>
                  <a:txBody>
                    <a:bodyPr/>
                    <a:lstStyle/>
                    <a:p>
                      <a:pPr marL="0" marR="0">
                        <a:spcBef>
                          <a:spcPts val="0"/>
                        </a:spcBef>
                        <a:spcAft>
                          <a:spcPts val="0"/>
                        </a:spcAft>
                      </a:pPr>
                      <a:r>
                        <a:rPr lang="en-US" sz="1050">
                          <a:effectLst/>
                        </a:rPr>
                        <a:t>Phụ thuộc vào bộ giảm tốc (nếu có)</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75302490"/>
                  </a:ext>
                </a:extLst>
              </a:tr>
              <a:tr h="241729">
                <a:tc>
                  <a:txBody>
                    <a:bodyPr/>
                    <a:lstStyle/>
                    <a:p>
                      <a:pPr marL="0" marR="0">
                        <a:spcBef>
                          <a:spcPts val="0"/>
                        </a:spcBef>
                        <a:spcAft>
                          <a:spcPts val="0"/>
                        </a:spcAft>
                      </a:pPr>
                      <a:r>
                        <a:rPr lang="en-US" sz="1050">
                          <a:effectLst/>
                        </a:rPr>
                        <a:t>Đường Kính Trục</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b"/>
                </a:tc>
                <a:tc>
                  <a:txBody>
                    <a:bodyPr/>
                    <a:lstStyle/>
                    <a:p>
                      <a:pPr marL="0" marR="0">
                        <a:spcBef>
                          <a:spcPts val="0"/>
                        </a:spcBef>
                        <a:spcAft>
                          <a:spcPts val="0"/>
                        </a:spcAft>
                      </a:pPr>
                      <a:r>
                        <a:rPr lang="en-US" sz="1050">
                          <a:effectLst/>
                        </a:rPr>
                        <a:t>5mm</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69575303"/>
                  </a:ext>
                </a:extLst>
              </a:tr>
              <a:tr h="241729">
                <a:tc>
                  <a:txBody>
                    <a:bodyPr/>
                    <a:lstStyle/>
                    <a:p>
                      <a:pPr marL="0" marR="0">
                        <a:spcBef>
                          <a:spcPts val="0"/>
                        </a:spcBef>
                        <a:spcAft>
                          <a:spcPts val="0"/>
                        </a:spcAft>
                      </a:pPr>
                      <a:r>
                        <a:rPr lang="en-US" sz="1050">
                          <a:effectLst/>
                        </a:rPr>
                        <a:t>Độ Ồn</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b"/>
                </a:tc>
                <a:tc>
                  <a:txBody>
                    <a:bodyPr/>
                    <a:lstStyle/>
                    <a:p>
                      <a:pPr marL="0" marR="0">
                        <a:spcBef>
                          <a:spcPts val="0"/>
                        </a:spcBef>
                        <a:spcAft>
                          <a:spcPts val="0"/>
                        </a:spcAft>
                      </a:pPr>
                      <a:r>
                        <a:rPr lang="en-US" sz="1050">
                          <a:effectLst/>
                        </a:rPr>
                        <a:t>Thấp</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2386722709"/>
                  </a:ext>
                </a:extLst>
              </a:tr>
              <a:tr h="241729">
                <a:tc>
                  <a:txBody>
                    <a:bodyPr/>
                    <a:lstStyle/>
                    <a:p>
                      <a:pPr marL="0" marR="0">
                        <a:spcBef>
                          <a:spcPts val="0"/>
                        </a:spcBef>
                        <a:spcAft>
                          <a:spcPts val="0"/>
                        </a:spcAft>
                      </a:pPr>
                      <a:r>
                        <a:rPr lang="en-US" sz="1050">
                          <a:effectLst/>
                        </a:rPr>
                        <a:t>Tính Năng Chống Rung</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b"/>
                </a:tc>
                <a:tc>
                  <a:txBody>
                    <a:bodyPr/>
                    <a:lstStyle/>
                    <a:p>
                      <a:pPr marL="0" marR="0">
                        <a:spcBef>
                          <a:spcPts val="0"/>
                        </a:spcBef>
                        <a:spcAft>
                          <a:spcPts val="0"/>
                        </a:spcAft>
                      </a:pPr>
                      <a:r>
                        <a:rPr lang="en-US" sz="1050">
                          <a:effectLst/>
                        </a:rPr>
                        <a:t>Có</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2228872408"/>
                  </a:ext>
                </a:extLst>
              </a:tr>
              <a:tr h="241729">
                <a:tc>
                  <a:txBody>
                    <a:bodyPr/>
                    <a:lstStyle/>
                    <a:p>
                      <a:pPr marL="0" marR="0">
                        <a:spcBef>
                          <a:spcPts val="0"/>
                        </a:spcBef>
                        <a:spcAft>
                          <a:spcPts val="0"/>
                        </a:spcAft>
                      </a:pPr>
                      <a:r>
                        <a:rPr lang="en-US" sz="1050">
                          <a:effectLst/>
                        </a:rPr>
                        <a:t>Kích Thước</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b"/>
                </a:tc>
                <a:tc>
                  <a:txBody>
                    <a:bodyPr/>
                    <a:lstStyle/>
                    <a:p>
                      <a:pPr marL="0" marR="0">
                        <a:spcBef>
                          <a:spcPts val="0"/>
                        </a:spcBef>
                        <a:spcAft>
                          <a:spcPts val="0"/>
                        </a:spcAft>
                      </a:pPr>
                      <a:r>
                        <a:rPr lang="en-US" sz="1050">
                          <a:effectLst/>
                        </a:rPr>
                        <a:t>Nhỏ, dễ tích hợp</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432330396"/>
                  </a:ext>
                </a:extLst>
              </a:tr>
              <a:tr h="241729">
                <a:tc>
                  <a:txBody>
                    <a:bodyPr/>
                    <a:lstStyle/>
                    <a:p>
                      <a:pPr marL="0" marR="0">
                        <a:spcBef>
                          <a:spcPts val="0"/>
                        </a:spcBef>
                        <a:spcAft>
                          <a:spcPts val="0"/>
                        </a:spcAft>
                      </a:pPr>
                      <a:r>
                        <a:rPr lang="en-US" sz="1050">
                          <a:effectLst/>
                        </a:rPr>
                        <a:t>Loại Giao Diện</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b"/>
                </a:tc>
                <a:tc>
                  <a:txBody>
                    <a:bodyPr/>
                    <a:lstStyle/>
                    <a:p>
                      <a:pPr marL="0" marR="0">
                        <a:spcBef>
                          <a:spcPts val="0"/>
                        </a:spcBef>
                        <a:spcAft>
                          <a:spcPts val="0"/>
                        </a:spcAft>
                      </a:pPr>
                      <a:r>
                        <a:rPr lang="en-US" sz="1050" dirty="0" err="1">
                          <a:effectLst/>
                        </a:rPr>
                        <a:t>Điều</a:t>
                      </a:r>
                      <a:r>
                        <a:rPr lang="en-US" sz="1050" dirty="0">
                          <a:effectLst/>
                        </a:rPr>
                        <a:t> </a:t>
                      </a:r>
                      <a:r>
                        <a:rPr lang="en-US" sz="1050" dirty="0" err="1">
                          <a:effectLst/>
                        </a:rPr>
                        <a:t>khiển</a:t>
                      </a:r>
                      <a:r>
                        <a:rPr lang="en-US" sz="1050" dirty="0">
                          <a:effectLst/>
                        </a:rPr>
                        <a:t> </a:t>
                      </a:r>
                      <a:r>
                        <a:rPr lang="en-US" sz="1050" dirty="0" err="1">
                          <a:effectLst/>
                        </a:rPr>
                        <a:t>bằng</a:t>
                      </a:r>
                      <a:r>
                        <a:rPr lang="en-US" sz="1050" dirty="0">
                          <a:effectLst/>
                        </a:rPr>
                        <a:t> </a:t>
                      </a:r>
                      <a:r>
                        <a:rPr lang="en-US" sz="1050" dirty="0" err="1">
                          <a:effectLst/>
                        </a:rPr>
                        <a:t>dòng</a:t>
                      </a:r>
                      <a:r>
                        <a:rPr lang="en-US" sz="1050" dirty="0">
                          <a:effectLst/>
                        </a:rPr>
                        <a:t> (ULN2003 </a:t>
                      </a:r>
                      <a:r>
                        <a:rPr lang="en-US" sz="1050" dirty="0" err="1">
                          <a:effectLst/>
                        </a:rPr>
                        <a:t>thường</a:t>
                      </a:r>
                      <a:r>
                        <a:rPr lang="en-US" sz="1050" dirty="0">
                          <a:effectLst/>
                        </a:rPr>
                        <a:t> </a:t>
                      </a:r>
                      <a:r>
                        <a:rPr lang="en-US" sz="1050" dirty="0" err="1">
                          <a:effectLst/>
                        </a:rPr>
                        <a:t>được</a:t>
                      </a:r>
                      <a:r>
                        <a:rPr lang="en-US" sz="1050" dirty="0">
                          <a:effectLst/>
                        </a:rPr>
                        <a:t> </a:t>
                      </a:r>
                      <a:r>
                        <a:rPr lang="en-US" sz="1050" dirty="0" err="1">
                          <a:effectLst/>
                        </a:rPr>
                        <a:t>sử</a:t>
                      </a:r>
                      <a:r>
                        <a:rPr lang="en-US" sz="1050" dirty="0">
                          <a:effectLst/>
                        </a:rPr>
                        <a:t> </a:t>
                      </a:r>
                      <a:r>
                        <a:rPr lang="en-US" sz="1050" dirty="0" err="1">
                          <a:effectLst/>
                        </a:rPr>
                        <a:t>dụng</a:t>
                      </a:r>
                      <a:r>
                        <a:rPr lang="en-US" sz="1050" dirty="0">
                          <a:effectLst/>
                        </a:rPr>
                        <a:t>)</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48565349"/>
                  </a:ext>
                </a:extLst>
              </a:tr>
            </a:tbl>
          </a:graphicData>
        </a:graphic>
      </p:graphicFrame>
      <p:sp>
        <p:nvSpPr>
          <p:cNvPr id="5" name="TextBox 18">
            <a:extLst>
              <a:ext uri="{FF2B5EF4-FFF2-40B4-BE49-F238E27FC236}">
                <a16:creationId xmlns:a16="http://schemas.microsoft.com/office/drawing/2014/main" id="{B2C35AAD-D1C2-BB63-8A85-A2F18B60F61E}"/>
              </a:ext>
            </a:extLst>
          </p:cNvPr>
          <p:cNvSpPr txBox="1"/>
          <p:nvPr/>
        </p:nvSpPr>
        <p:spPr>
          <a:xfrm>
            <a:off x="235077" y="803265"/>
            <a:ext cx="7563386" cy="461665"/>
          </a:xfrm>
          <a:prstGeom prst="rect">
            <a:avLst/>
          </a:prstGeom>
          <a:noFill/>
        </p:spPr>
        <p:txBody>
          <a:bodyPr wrap="square" rtlCol="0">
            <a:spAutoFit/>
          </a:bodyPr>
          <a:lstStyle/>
          <a:p>
            <a:r>
              <a:rPr lang="en-US" sz="2400" b="1" dirty="0"/>
              <a:t>2.1. </a:t>
            </a:r>
            <a:r>
              <a:rPr lang="en-US" sz="2400" b="1" dirty="0" err="1"/>
              <a:t>Thiết</a:t>
            </a:r>
            <a:r>
              <a:rPr lang="en-US" sz="2400" b="1" dirty="0"/>
              <a:t> </a:t>
            </a:r>
            <a:r>
              <a:rPr lang="en-US" sz="2400" b="1" dirty="0" err="1"/>
              <a:t>kế</a:t>
            </a:r>
            <a:r>
              <a:rPr lang="en-US" sz="2400" b="1" dirty="0"/>
              <a:t> </a:t>
            </a:r>
            <a:r>
              <a:rPr lang="en-US" sz="2400" b="1" dirty="0" err="1"/>
              <a:t>phần</a:t>
            </a:r>
            <a:r>
              <a:rPr lang="en-US" sz="2400" b="1" dirty="0"/>
              <a:t> </a:t>
            </a:r>
            <a:r>
              <a:rPr lang="en-US" sz="2400" b="1" dirty="0" err="1"/>
              <a:t>cứng</a:t>
            </a:r>
            <a:endParaRPr lang="en-US" sz="2400" b="1" dirty="0"/>
          </a:p>
        </p:txBody>
      </p:sp>
    </p:spTree>
    <p:extLst>
      <p:ext uri="{BB962C8B-B14F-4D97-AF65-F5344CB8AC3E}">
        <p14:creationId xmlns:p14="http://schemas.microsoft.com/office/powerpoint/2010/main" val="704893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latin typeface="+mn-lt"/>
              </a:rPr>
              <a:pPr/>
              <a:t>3</a:t>
            </a:fld>
            <a:endParaRPr lang="en-US" dirty="0">
              <a:latin typeface="+mn-lt"/>
            </a:endParaRPr>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n-lt"/>
              </a:rPr>
              <a:t>II. THIẾT KẾ HỆ THỐNG</a:t>
            </a:r>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a:xfrm>
            <a:off x="235076" y="1068171"/>
            <a:ext cx="6362369" cy="4536216"/>
          </a:xfrm>
        </p:spPr>
        <p:txBody>
          <a:bodyPr/>
          <a:lstStyle/>
          <a:p>
            <a:pPr marL="0" indent="0">
              <a:buNone/>
            </a:pPr>
            <a:r>
              <a:rPr lang="en-US" sz="2400" dirty="0">
                <a:effectLst/>
                <a:latin typeface="+mn-lt"/>
                <a:ea typeface="Times New Roman" panose="02020603050405020304" pitchFamily="18" charset="0"/>
              </a:rPr>
              <a:t>  </a:t>
            </a:r>
            <a:r>
              <a:rPr lang="en-US" sz="2400" dirty="0" err="1">
                <a:effectLst/>
                <a:latin typeface="+mn-lt"/>
                <a:ea typeface="Times New Roman" panose="02020603050405020304" pitchFamily="18" charset="0"/>
              </a:rPr>
              <a:t>Khối</a:t>
            </a:r>
            <a:r>
              <a:rPr lang="en-US" sz="2400" dirty="0">
                <a:effectLst/>
                <a:latin typeface="+mn-lt"/>
                <a:ea typeface="Times New Roman" panose="02020603050405020304" pitchFamily="18" charset="0"/>
              </a:rPr>
              <a:t> IC </a:t>
            </a:r>
            <a:r>
              <a:rPr lang="en-US" sz="2400" dirty="0" err="1">
                <a:effectLst/>
                <a:latin typeface="+mn-lt"/>
                <a:ea typeface="Times New Roman" panose="02020603050405020304" pitchFamily="18" charset="0"/>
              </a:rPr>
              <a:t>điều</a:t>
            </a:r>
            <a:r>
              <a:rPr lang="en-US" sz="2400" dirty="0">
                <a:effectLst/>
                <a:latin typeface="+mn-lt"/>
                <a:ea typeface="Times New Roman" panose="02020603050405020304" pitchFamily="18" charset="0"/>
              </a:rPr>
              <a:t> </a:t>
            </a:r>
            <a:r>
              <a:rPr lang="en-US" sz="2400" dirty="0" err="1">
                <a:effectLst/>
                <a:latin typeface="+mn-lt"/>
                <a:ea typeface="Times New Roman" panose="02020603050405020304" pitchFamily="18" charset="0"/>
              </a:rPr>
              <a:t>khiển</a:t>
            </a:r>
            <a:endParaRPr lang="en-US" sz="2400" dirty="0">
              <a:latin typeface="+mn-lt"/>
              <a:ea typeface="Times New Roman" panose="02020603050405020304" pitchFamily="18" charset="0"/>
            </a:endParaRPr>
          </a:p>
          <a:p>
            <a:pPr marL="130175" marR="895985" indent="0" algn="just">
              <a:spcBef>
                <a:spcPts val="440"/>
              </a:spcBef>
              <a:spcAft>
                <a:spcPts val="0"/>
              </a:spcAft>
              <a:buNone/>
            </a:pPr>
            <a:r>
              <a:rPr lang="vi-VN" sz="1800" dirty="0">
                <a:effectLst/>
                <a:latin typeface="Times New Roman" panose="02020603050405020304" pitchFamily="18" charset="0"/>
                <a:ea typeface="Times New Roman" panose="02020603050405020304" pitchFamily="18" charset="0"/>
              </a:rPr>
              <a:t>ULN2003 là một loại IC (Integrated Circuit) được sử dụng như một bộ kích điều khiển động cơ bước, thường được kết hợp với động cơ bước như 28BYJ-48. Dưới đây là </a:t>
            </a:r>
            <a:r>
              <a:rPr lang="en-US" sz="1800" dirty="0" err="1">
                <a:effectLst/>
                <a:latin typeface="Times New Roman" panose="02020603050405020304" pitchFamily="18" charset="0"/>
                <a:ea typeface="Times New Roman" panose="02020603050405020304" pitchFamily="18" charset="0"/>
              </a:rPr>
              <a:t>thông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số</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kỹ</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thuật</a:t>
            </a:r>
            <a:r>
              <a:rPr lang="en-US" sz="1800" dirty="0">
                <a:effectLst/>
                <a:latin typeface="Times New Roman" panose="02020603050405020304" pitchFamily="18" charset="0"/>
                <a:ea typeface="Times New Roman" panose="02020603050405020304" pitchFamily="18" charset="0"/>
              </a:rPr>
              <a:t> </a:t>
            </a:r>
            <a:r>
              <a:rPr lang="vi-VN" sz="1800" dirty="0">
                <a:effectLst/>
                <a:latin typeface="Times New Roman" panose="02020603050405020304" pitchFamily="18" charset="0"/>
                <a:ea typeface="Times New Roman" panose="02020603050405020304" pitchFamily="18" charset="0"/>
              </a:rPr>
              <a:t>quan trọng trên mạch điều khiển 28BYJ-48</a:t>
            </a:r>
            <a:r>
              <a:rPr lang="en-US" sz="1800" dirty="0">
                <a:effectLst/>
                <a:latin typeface="Times New Roman" panose="02020603050405020304" pitchFamily="18" charset="0"/>
                <a:ea typeface="Times New Roman" panose="02020603050405020304" pitchFamily="18" charset="0"/>
              </a:rPr>
              <a:t>:</a:t>
            </a:r>
          </a:p>
          <a:p>
            <a:pPr marL="0" marR="895985" indent="0" algn="just">
              <a:spcBef>
                <a:spcPts val="0"/>
              </a:spcBef>
              <a:buNone/>
            </a:pPr>
            <a:endParaRPr lang="en-US" sz="2400" dirty="0">
              <a:latin typeface="+mn-lt"/>
            </a:endParaRPr>
          </a:p>
        </p:txBody>
      </p:sp>
      <p:sp>
        <p:nvSpPr>
          <p:cNvPr id="6" name="Content Placeholder 3">
            <a:extLst>
              <a:ext uri="{FF2B5EF4-FFF2-40B4-BE49-F238E27FC236}">
                <a16:creationId xmlns:a16="http://schemas.microsoft.com/office/drawing/2014/main" id="{E268E13D-16FE-4715-9BF0-EC280D460AB0}"/>
              </a:ext>
            </a:extLst>
          </p:cNvPr>
          <p:cNvSpPr txBox="1">
            <a:spLocks/>
          </p:cNvSpPr>
          <p:nvPr/>
        </p:nvSpPr>
        <p:spPr>
          <a:xfrm>
            <a:off x="235076" y="3916620"/>
            <a:ext cx="8673846" cy="248306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dirty="0">
              <a:latin typeface="+mn-lt"/>
            </a:endParaRPr>
          </a:p>
        </p:txBody>
      </p:sp>
      <p:graphicFrame>
        <p:nvGraphicFramePr>
          <p:cNvPr id="8" name="Table 7">
            <a:extLst>
              <a:ext uri="{FF2B5EF4-FFF2-40B4-BE49-F238E27FC236}">
                <a16:creationId xmlns:a16="http://schemas.microsoft.com/office/drawing/2014/main" id="{10B7D35D-18A2-521A-B47F-64F327915F24}"/>
              </a:ext>
            </a:extLst>
          </p:cNvPr>
          <p:cNvGraphicFramePr>
            <a:graphicFrameLocks noGrp="1"/>
          </p:cNvGraphicFramePr>
          <p:nvPr>
            <p:extLst>
              <p:ext uri="{D42A27DB-BD31-4B8C-83A1-F6EECF244321}">
                <p14:modId xmlns:p14="http://schemas.microsoft.com/office/powerpoint/2010/main" val="4292805396"/>
              </p:ext>
            </p:extLst>
          </p:nvPr>
        </p:nvGraphicFramePr>
        <p:xfrm>
          <a:off x="350646" y="2941380"/>
          <a:ext cx="5793614" cy="2900513"/>
        </p:xfrm>
        <a:graphic>
          <a:graphicData uri="http://schemas.openxmlformats.org/drawingml/2006/table">
            <a:tbl>
              <a:tblPr firstRow="1" firstCol="1" bandRow="1">
                <a:tableStyleId>{5C22544A-7EE6-4342-B048-85BDC9FD1C3A}</a:tableStyleId>
              </a:tblPr>
              <a:tblGrid>
                <a:gridCol w="2170499">
                  <a:extLst>
                    <a:ext uri="{9D8B030D-6E8A-4147-A177-3AD203B41FA5}">
                      <a16:colId xmlns:a16="http://schemas.microsoft.com/office/drawing/2014/main" val="1153544632"/>
                    </a:ext>
                  </a:extLst>
                </a:gridCol>
                <a:gridCol w="3623115">
                  <a:extLst>
                    <a:ext uri="{9D8B030D-6E8A-4147-A177-3AD203B41FA5}">
                      <a16:colId xmlns:a16="http://schemas.microsoft.com/office/drawing/2014/main" val="1349922209"/>
                    </a:ext>
                  </a:extLst>
                </a:gridCol>
              </a:tblGrid>
              <a:tr h="263683">
                <a:tc>
                  <a:txBody>
                    <a:bodyPr/>
                    <a:lstStyle/>
                    <a:p>
                      <a:pPr marL="0" marR="0" algn="ctr">
                        <a:spcBef>
                          <a:spcPts val="0"/>
                        </a:spcBef>
                        <a:spcAft>
                          <a:spcPts val="0"/>
                        </a:spcAft>
                      </a:pPr>
                      <a:r>
                        <a:rPr lang="en-US" sz="1050">
                          <a:effectLst/>
                        </a:rPr>
                        <a:t>Thông Số</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b"/>
                </a:tc>
                <a:tc>
                  <a:txBody>
                    <a:bodyPr/>
                    <a:lstStyle/>
                    <a:p>
                      <a:pPr marL="0" marR="0" algn="ctr">
                        <a:spcBef>
                          <a:spcPts val="0"/>
                        </a:spcBef>
                        <a:spcAft>
                          <a:spcPts val="0"/>
                        </a:spcAft>
                      </a:pPr>
                      <a:r>
                        <a:rPr lang="en-US" sz="1050">
                          <a:effectLst/>
                        </a:rPr>
                        <a:t>Giá Trị</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298747144"/>
                  </a:ext>
                </a:extLst>
              </a:tr>
              <a:tr h="263683">
                <a:tc>
                  <a:txBody>
                    <a:bodyPr/>
                    <a:lstStyle/>
                    <a:p>
                      <a:pPr marL="0" marR="0">
                        <a:spcBef>
                          <a:spcPts val="0"/>
                        </a:spcBef>
                        <a:spcAft>
                          <a:spcPts val="0"/>
                        </a:spcAft>
                      </a:pPr>
                      <a:r>
                        <a:rPr lang="en-US" sz="1050">
                          <a:effectLst/>
                        </a:rPr>
                        <a:t>Số Kênh</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b"/>
                </a:tc>
                <a:tc>
                  <a:txBody>
                    <a:bodyPr/>
                    <a:lstStyle/>
                    <a:p>
                      <a:pPr marL="0" marR="0">
                        <a:spcBef>
                          <a:spcPts val="0"/>
                        </a:spcBef>
                        <a:spcAft>
                          <a:spcPts val="0"/>
                        </a:spcAft>
                      </a:pPr>
                      <a:r>
                        <a:rPr lang="en-US" sz="1050">
                          <a:effectLst/>
                        </a:rPr>
                        <a:t>7 (điều khiển 7 dây động cơ bước)</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522388318"/>
                  </a:ext>
                </a:extLst>
              </a:tr>
              <a:tr h="263683">
                <a:tc>
                  <a:txBody>
                    <a:bodyPr/>
                    <a:lstStyle/>
                    <a:p>
                      <a:pPr marL="0" marR="0">
                        <a:spcBef>
                          <a:spcPts val="0"/>
                        </a:spcBef>
                        <a:spcAft>
                          <a:spcPts val="0"/>
                        </a:spcAft>
                      </a:pPr>
                      <a:r>
                        <a:rPr lang="en-US" sz="1050">
                          <a:effectLst/>
                        </a:rPr>
                        <a:t>Dòng Điều Khiển Mỗi Kênh</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b"/>
                </a:tc>
                <a:tc>
                  <a:txBody>
                    <a:bodyPr/>
                    <a:lstStyle/>
                    <a:p>
                      <a:pPr marL="0" marR="0">
                        <a:spcBef>
                          <a:spcPts val="0"/>
                        </a:spcBef>
                        <a:spcAft>
                          <a:spcPts val="0"/>
                        </a:spcAft>
                      </a:pPr>
                      <a:r>
                        <a:rPr lang="en-US" sz="1050">
                          <a:effectLst/>
                        </a:rPr>
                        <a:t>500 mA (tối đa)</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2816192332"/>
                  </a:ext>
                </a:extLst>
              </a:tr>
              <a:tr h="263683">
                <a:tc>
                  <a:txBody>
                    <a:bodyPr/>
                    <a:lstStyle/>
                    <a:p>
                      <a:pPr marL="0" marR="0">
                        <a:spcBef>
                          <a:spcPts val="0"/>
                        </a:spcBef>
                        <a:spcAft>
                          <a:spcPts val="0"/>
                        </a:spcAft>
                      </a:pPr>
                      <a:r>
                        <a:rPr lang="en-US" sz="1050">
                          <a:effectLst/>
                        </a:rPr>
                        <a:t>Dòng Điện Đầu Vào (VCC)</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b"/>
                </a:tc>
                <a:tc>
                  <a:txBody>
                    <a:bodyPr/>
                    <a:lstStyle/>
                    <a:p>
                      <a:pPr marL="0" marR="0">
                        <a:spcBef>
                          <a:spcPts val="0"/>
                        </a:spcBef>
                        <a:spcAft>
                          <a:spcPts val="0"/>
                        </a:spcAft>
                      </a:pPr>
                      <a:r>
                        <a:rPr lang="en-US" sz="1050">
                          <a:effectLst/>
                        </a:rPr>
                        <a:t>Tối đa 2.5 A (tất cả các kênh đều đang chạy)</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626088900"/>
                  </a:ext>
                </a:extLst>
              </a:tr>
              <a:tr h="263683">
                <a:tc>
                  <a:txBody>
                    <a:bodyPr/>
                    <a:lstStyle/>
                    <a:p>
                      <a:pPr marL="0" marR="0">
                        <a:spcBef>
                          <a:spcPts val="0"/>
                        </a:spcBef>
                        <a:spcAft>
                          <a:spcPts val="0"/>
                        </a:spcAft>
                      </a:pPr>
                      <a:r>
                        <a:rPr lang="en-US" sz="1050">
                          <a:effectLst/>
                        </a:rPr>
                        <a:t>Điện Áp Nguồn Logic (VCC)</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b"/>
                </a:tc>
                <a:tc>
                  <a:txBody>
                    <a:bodyPr/>
                    <a:lstStyle/>
                    <a:p>
                      <a:pPr marL="0" marR="0">
                        <a:spcBef>
                          <a:spcPts val="0"/>
                        </a:spcBef>
                        <a:spcAft>
                          <a:spcPts val="0"/>
                        </a:spcAft>
                      </a:pPr>
                      <a:r>
                        <a:rPr lang="en-US" sz="1050">
                          <a:effectLst/>
                        </a:rPr>
                        <a:t>5 - 15VDC (thông thường 5VDC)</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4129237489"/>
                  </a:ext>
                </a:extLst>
              </a:tr>
              <a:tr h="263683">
                <a:tc>
                  <a:txBody>
                    <a:bodyPr/>
                    <a:lstStyle/>
                    <a:p>
                      <a:pPr marL="0" marR="0">
                        <a:spcBef>
                          <a:spcPts val="0"/>
                        </a:spcBef>
                        <a:spcAft>
                          <a:spcPts val="0"/>
                        </a:spcAft>
                      </a:pPr>
                      <a:r>
                        <a:rPr lang="en-US" sz="1050">
                          <a:effectLst/>
                        </a:rPr>
                        <a:t>Điện Áp Nguồn Động Cơ (Vbat)</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b"/>
                </a:tc>
                <a:tc>
                  <a:txBody>
                    <a:bodyPr/>
                    <a:lstStyle/>
                    <a:p>
                      <a:pPr marL="0" marR="0">
                        <a:spcBef>
                          <a:spcPts val="0"/>
                        </a:spcBef>
                        <a:spcAft>
                          <a:spcPts val="0"/>
                        </a:spcAft>
                      </a:pPr>
                      <a:r>
                        <a:rPr lang="en-US" sz="1050">
                          <a:effectLst/>
                        </a:rPr>
                        <a:t>10 - 50VDC</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530910182"/>
                  </a:ext>
                </a:extLst>
              </a:tr>
              <a:tr h="263683">
                <a:tc>
                  <a:txBody>
                    <a:bodyPr/>
                    <a:lstStyle/>
                    <a:p>
                      <a:pPr marL="0" marR="0">
                        <a:spcBef>
                          <a:spcPts val="0"/>
                        </a:spcBef>
                        <a:spcAft>
                          <a:spcPts val="0"/>
                        </a:spcAft>
                      </a:pPr>
                      <a:r>
                        <a:rPr lang="en-US" sz="1050">
                          <a:effectLst/>
                        </a:rPr>
                        <a:t>Chế Độ Điều Khiển</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b"/>
                </a:tc>
                <a:tc>
                  <a:txBody>
                    <a:bodyPr/>
                    <a:lstStyle/>
                    <a:p>
                      <a:pPr marL="0" marR="0">
                        <a:spcBef>
                          <a:spcPts val="0"/>
                        </a:spcBef>
                        <a:spcAft>
                          <a:spcPts val="0"/>
                        </a:spcAft>
                      </a:pPr>
                      <a:r>
                        <a:rPr lang="en-US" sz="1050">
                          <a:effectLst/>
                        </a:rPr>
                        <a:t>Half-step hoặc Full-step</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675398630"/>
                  </a:ext>
                </a:extLst>
              </a:tr>
              <a:tr h="263683">
                <a:tc>
                  <a:txBody>
                    <a:bodyPr/>
                    <a:lstStyle/>
                    <a:p>
                      <a:pPr marL="0" marR="0">
                        <a:spcBef>
                          <a:spcPts val="0"/>
                        </a:spcBef>
                        <a:spcAft>
                          <a:spcPts val="0"/>
                        </a:spcAft>
                      </a:pPr>
                      <a:r>
                        <a:rPr lang="en-US" sz="1050">
                          <a:effectLst/>
                        </a:rPr>
                        <a:t>Tính Năng Bảo Vệ</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b"/>
                </a:tc>
                <a:tc>
                  <a:txBody>
                    <a:bodyPr/>
                    <a:lstStyle/>
                    <a:p>
                      <a:pPr marL="0" marR="0">
                        <a:spcBef>
                          <a:spcPts val="0"/>
                        </a:spcBef>
                        <a:spcAft>
                          <a:spcPts val="0"/>
                        </a:spcAft>
                      </a:pPr>
                      <a:r>
                        <a:rPr lang="en-US" sz="1050">
                          <a:effectLst/>
                        </a:rPr>
                        <a:t>Chống nhiễm cảm (flyback diodes)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191396085"/>
                  </a:ext>
                </a:extLst>
              </a:tr>
              <a:tr h="263683">
                <a:tc>
                  <a:txBody>
                    <a:bodyPr/>
                    <a:lstStyle/>
                    <a:p>
                      <a:pPr marL="0" marR="0">
                        <a:spcBef>
                          <a:spcPts val="0"/>
                        </a:spcBef>
                        <a:spcAft>
                          <a:spcPts val="0"/>
                        </a:spcAft>
                      </a:pPr>
                      <a:r>
                        <a:rPr lang="en-US" sz="1050">
                          <a:effectLst/>
                        </a:rPr>
                        <a:t>Dòng Rò Rỉ Đầu Ra</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b"/>
                </a:tc>
                <a:tc>
                  <a:txBody>
                    <a:bodyPr/>
                    <a:lstStyle/>
                    <a:p>
                      <a:pPr marL="0" marR="0">
                        <a:spcBef>
                          <a:spcPts val="0"/>
                        </a:spcBef>
                        <a:spcAft>
                          <a:spcPts val="0"/>
                        </a:spcAft>
                      </a:pPr>
                      <a:r>
                        <a:rPr lang="en-US" sz="1050">
                          <a:effectLst/>
                        </a:rPr>
                        <a:t>±100 nA (tối đa)</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2159985044"/>
                  </a:ext>
                </a:extLst>
              </a:tr>
              <a:tr h="263683">
                <a:tc>
                  <a:txBody>
                    <a:bodyPr/>
                    <a:lstStyle/>
                    <a:p>
                      <a:pPr marL="0" marR="0">
                        <a:spcBef>
                          <a:spcPts val="0"/>
                        </a:spcBef>
                        <a:spcAft>
                          <a:spcPts val="0"/>
                        </a:spcAft>
                      </a:pPr>
                      <a:r>
                        <a:rPr lang="en-US" sz="1050">
                          <a:effectLst/>
                        </a:rPr>
                        <a:t>Nhiệt Độ Hoạt Động</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b"/>
                </a:tc>
                <a:tc>
                  <a:txBody>
                    <a:bodyPr/>
                    <a:lstStyle/>
                    <a:p>
                      <a:pPr marL="0" marR="0">
                        <a:spcBef>
                          <a:spcPts val="0"/>
                        </a:spcBef>
                        <a:spcAft>
                          <a:spcPts val="0"/>
                        </a:spcAft>
                      </a:pPr>
                      <a:r>
                        <a:rPr lang="en-US" sz="1050">
                          <a:effectLst/>
                        </a:rPr>
                        <a:t>-20°C đến 85°C</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268636109"/>
                  </a:ext>
                </a:extLst>
              </a:tr>
              <a:tr h="263683">
                <a:tc>
                  <a:txBody>
                    <a:bodyPr/>
                    <a:lstStyle/>
                    <a:p>
                      <a:pPr marL="0" marR="0">
                        <a:spcBef>
                          <a:spcPts val="0"/>
                        </a:spcBef>
                        <a:spcAft>
                          <a:spcPts val="0"/>
                        </a:spcAft>
                      </a:pPr>
                      <a:r>
                        <a:rPr lang="en-US" sz="1050">
                          <a:effectLst/>
                        </a:rPr>
                        <a:t>Kích Thước</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b"/>
                </a:tc>
                <a:tc>
                  <a:txBody>
                    <a:bodyPr/>
                    <a:lstStyle/>
                    <a:p>
                      <a:pPr marL="0" marR="0">
                        <a:spcBef>
                          <a:spcPts val="0"/>
                        </a:spcBef>
                        <a:spcAft>
                          <a:spcPts val="0"/>
                        </a:spcAft>
                      </a:pPr>
                      <a:r>
                        <a:rPr lang="en-US" sz="1050" dirty="0" err="1">
                          <a:effectLst/>
                        </a:rPr>
                        <a:t>Phụ</a:t>
                      </a:r>
                      <a:r>
                        <a:rPr lang="en-US" sz="1050" dirty="0">
                          <a:effectLst/>
                        </a:rPr>
                        <a:t> </a:t>
                      </a:r>
                      <a:r>
                        <a:rPr lang="en-US" sz="1050" dirty="0" err="1">
                          <a:effectLst/>
                        </a:rPr>
                        <a:t>thuộc</a:t>
                      </a:r>
                      <a:r>
                        <a:rPr lang="en-US" sz="1050" dirty="0">
                          <a:effectLst/>
                        </a:rPr>
                        <a:t> </a:t>
                      </a:r>
                      <a:r>
                        <a:rPr lang="en-US" sz="1050" dirty="0" err="1">
                          <a:effectLst/>
                        </a:rPr>
                        <a:t>vào</a:t>
                      </a:r>
                      <a:r>
                        <a:rPr lang="en-US" sz="1050" dirty="0">
                          <a:effectLst/>
                        </a:rPr>
                        <a:t> </a:t>
                      </a:r>
                      <a:r>
                        <a:rPr lang="en-US" sz="1050" dirty="0" err="1">
                          <a:effectLst/>
                        </a:rPr>
                        <a:t>biến</a:t>
                      </a:r>
                      <a:r>
                        <a:rPr lang="en-US" sz="1050" dirty="0">
                          <a:effectLst/>
                        </a:rPr>
                        <a:t> </a:t>
                      </a:r>
                      <a:r>
                        <a:rPr lang="en-US" sz="1050" dirty="0" err="1">
                          <a:effectLst/>
                        </a:rPr>
                        <a:t>thể</a:t>
                      </a:r>
                      <a:r>
                        <a:rPr lang="en-US" sz="1050" dirty="0">
                          <a:effectLst/>
                        </a:rPr>
                        <a:t> </a:t>
                      </a:r>
                      <a:r>
                        <a:rPr lang="en-US" sz="1050" dirty="0" err="1">
                          <a:effectLst/>
                        </a:rPr>
                        <a:t>và</a:t>
                      </a:r>
                      <a:r>
                        <a:rPr lang="en-US" sz="1050" dirty="0">
                          <a:effectLst/>
                        </a:rPr>
                        <a:t> </a:t>
                      </a:r>
                      <a:r>
                        <a:rPr lang="en-US" sz="1050" dirty="0" err="1">
                          <a:effectLst/>
                        </a:rPr>
                        <a:t>nhà</a:t>
                      </a:r>
                      <a:r>
                        <a:rPr lang="en-US" sz="1050" dirty="0">
                          <a:effectLst/>
                        </a:rPr>
                        <a:t> </a:t>
                      </a:r>
                      <a:r>
                        <a:rPr lang="en-US" sz="1050" dirty="0" err="1">
                          <a:effectLst/>
                        </a:rPr>
                        <a:t>sản</a:t>
                      </a:r>
                      <a:r>
                        <a:rPr lang="en-US" sz="1050" dirty="0">
                          <a:effectLst/>
                        </a:rPr>
                        <a:t> </a:t>
                      </a:r>
                      <a:r>
                        <a:rPr lang="en-US" sz="1050" dirty="0" err="1">
                          <a:effectLst/>
                        </a:rPr>
                        <a:t>xuất</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b"/>
                </a:tc>
                <a:extLst>
                  <a:ext uri="{0D108BD9-81ED-4DB2-BD59-A6C34878D82A}">
                    <a16:rowId xmlns:a16="http://schemas.microsoft.com/office/drawing/2014/main" val="2233324335"/>
                  </a:ext>
                </a:extLst>
              </a:tr>
            </a:tbl>
          </a:graphicData>
        </a:graphic>
      </p:graphicFrame>
      <p:pic>
        <p:nvPicPr>
          <p:cNvPr id="9" name="Picture 8" descr="Module Điều Khiển Động Cơ Bước ULN2003">
            <a:extLst>
              <a:ext uri="{FF2B5EF4-FFF2-40B4-BE49-F238E27FC236}">
                <a16:creationId xmlns:a16="http://schemas.microsoft.com/office/drawing/2014/main" id="{8AB4DBC1-79C3-261F-8EE9-8878A5C83E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44260" y="830661"/>
            <a:ext cx="2999740" cy="2999740"/>
          </a:xfrm>
          <a:prstGeom prst="rect">
            <a:avLst/>
          </a:prstGeom>
          <a:noFill/>
          <a:ln>
            <a:noFill/>
          </a:ln>
        </p:spPr>
      </p:pic>
    </p:spTree>
    <p:extLst>
      <p:ext uri="{BB962C8B-B14F-4D97-AF65-F5344CB8AC3E}">
        <p14:creationId xmlns:p14="http://schemas.microsoft.com/office/powerpoint/2010/main" val="4097546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latin typeface="+mn-lt"/>
              </a:rPr>
              <a:pPr/>
              <a:t>4</a:t>
            </a:fld>
            <a:endParaRPr lang="en-US" dirty="0">
              <a:latin typeface="+mn-lt"/>
            </a:endParaRPr>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n-lt"/>
              </a:rPr>
              <a:t>II. THIẾT KẾ HỆ THỐNG</a:t>
            </a:r>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a:xfrm>
            <a:off x="353127" y="1068171"/>
            <a:ext cx="4799040" cy="2483067"/>
          </a:xfrm>
        </p:spPr>
        <p:txBody>
          <a:bodyPr/>
          <a:lstStyle/>
          <a:p>
            <a:pPr marL="0" indent="0">
              <a:buNone/>
            </a:pPr>
            <a:r>
              <a:rPr lang="vi-VN" sz="2400" dirty="0">
                <a:effectLst/>
                <a:latin typeface="Calibri "/>
                <a:ea typeface="Calibri" panose="020F0502020204030204" pitchFamily="34" charset="0"/>
                <a:cs typeface="Calibri" panose="020F0502020204030204" pitchFamily="34" charset="0"/>
              </a:rPr>
              <a:t>Vi</a:t>
            </a:r>
            <a:r>
              <a:rPr lang="vi-VN" sz="2400" spc="-10" dirty="0">
                <a:effectLst/>
                <a:latin typeface="Calibri "/>
                <a:ea typeface="Calibri" panose="020F0502020204030204" pitchFamily="34" charset="0"/>
                <a:cs typeface="Calibri" panose="020F0502020204030204" pitchFamily="34" charset="0"/>
              </a:rPr>
              <a:t> </a:t>
            </a:r>
            <a:r>
              <a:rPr lang="vi-VN" sz="2400" dirty="0">
                <a:effectLst/>
                <a:latin typeface="Calibri "/>
                <a:ea typeface="Calibri" panose="020F0502020204030204" pitchFamily="34" charset="0"/>
                <a:cs typeface="Calibri" panose="020F0502020204030204" pitchFamily="34" charset="0"/>
              </a:rPr>
              <a:t>điều</a:t>
            </a:r>
            <a:r>
              <a:rPr lang="vi-VN" sz="2400" spc="-10" dirty="0">
                <a:effectLst/>
                <a:latin typeface="Calibri "/>
                <a:ea typeface="Calibri" panose="020F0502020204030204" pitchFamily="34" charset="0"/>
                <a:cs typeface="Calibri" panose="020F0502020204030204" pitchFamily="34" charset="0"/>
              </a:rPr>
              <a:t> </a:t>
            </a:r>
            <a:r>
              <a:rPr lang="vi-VN" sz="2400" dirty="0">
                <a:effectLst/>
                <a:latin typeface="Calibri "/>
                <a:ea typeface="Calibri" panose="020F0502020204030204" pitchFamily="34" charset="0"/>
                <a:cs typeface="Calibri" panose="020F0502020204030204" pitchFamily="34" charset="0"/>
              </a:rPr>
              <a:t>khiển</a:t>
            </a:r>
            <a:endParaRPr lang="en-US" sz="2400" dirty="0">
              <a:latin typeface="Calibri "/>
              <a:ea typeface="Calibri" panose="020F0502020204030204" pitchFamily="34" charset="0"/>
              <a:cs typeface="Calibri" panose="020F0502020204030204" pitchFamily="34" charset="0"/>
            </a:endParaRPr>
          </a:p>
          <a:p>
            <a:pPr marL="0" indent="0">
              <a:buNone/>
            </a:pPr>
            <a:r>
              <a:rPr lang="vi-VN" sz="1800" dirty="0">
                <a:effectLst/>
                <a:latin typeface="Calibri "/>
                <a:ea typeface="Times New Roman" panose="02020603050405020304" pitchFamily="18" charset="0"/>
              </a:rPr>
              <a:t>STM32F103 thuộc họ F1 với lõi là ARM COTEX M3. </a:t>
            </a:r>
            <a:endParaRPr lang="en-US" sz="1800" dirty="0">
              <a:effectLst/>
              <a:latin typeface="Calibri "/>
              <a:ea typeface="Times New Roman" panose="02020603050405020304" pitchFamily="18" charset="0"/>
            </a:endParaRPr>
          </a:p>
          <a:p>
            <a:pPr marL="0" indent="0">
              <a:buNone/>
            </a:pPr>
            <a:r>
              <a:rPr lang="vi-VN" sz="1800" dirty="0">
                <a:effectLst/>
                <a:latin typeface="Calibri "/>
                <a:ea typeface="Times New Roman" panose="02020603050405020304" pitchFamily="18" charset="0"/>
              </a:rPr>
              <a:t>STM32F103 là vi điều khiển 32 bit, tốc độ tối đa là 72Mhz. </a:t>
            </a:r>
            <a:endParaRPr lang="en-US" sz="2400" b="0" i="0" dirty="0">
              <a:effectLst/>
              <a:latin typeface="Calibri "/>
            </a:endParaRPr>
          </a:p>
          <a:p>
            <a:pPr marL="0" indent="0">
              <a:buNone/>
            </a:pPr>
            <a:endParaRPr lang="en-US" sz="2400" dirty="0">
              <a:latin typeface="Calibri "/>
            </a:endParaRPr>
          </a:p>
          <a:p>
            <a:pPr marL="0" indent="0">
              <a:buNone/>
            </a:pPr>
            <a:endParaRPr lang="en-US" sz="2400" dirty="0">
              <a:latin typeface="Calibri "/>
            </a:endParaRPr>
          </a:p>
        </p:txBody>
      </p:sp>
      <p:pic>
        <p:nvPicPr>
          <p:cNvPr id="5" name="Picture 4" descr="Mạch STM32F103C8T6 - Nshop">
            <a:extLst>
              <a:ext uri="{FF2B5EF4-FFF2-40B4-BE49-F238E27FC236}">
                <a16:creationId xmlns:a16="http://schemas.microsoft.com/office/drawing/2014/main" id="{D099BB56-1CF5-EFCF-B9EF-86DDAF86841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77520" y="1265298"/>
            <a:ext cx="3347263" cy="3347263"/>
          </a:xfrm>
          <a:prstGeom prst="rect">
            <a:avLst/>
          </a:prstGeom>
          <a:noFill/>
          <a:ln>
            <a:noFill/>
          </a:ln>
        </p:spPr>
      </p:pic>
      <p:graphicFrame>
        <p:nvGraphicFramePr>
          <p:cNvPr id="6" name="Table 5">
            <a:extLst>
              <a:ext uri="{FF2B5EF4-FFF2-40B4-BE49-F238E27FC236}">
                <a16:creationId xmlns:a16="http://schemas.microsoft.com/office/drawing/2014/main" id="{5892941A-F672-9938-8DAB-E938D8F64CC7}"/>
              </a:ext>
            </a:extLst>
          </p:cNvPr>
          <p:cNvGraphicFramePr>
            <a:graphicFrameLocks noGrp="1"/>
          </p:cNvGraphicFramePr>
          <p:nvPr>
            <p:extLst>
              <p:ext uri="{D42A27DB-BD31-4B8C-83A1-F6EECF244321}">
                <p14:modId xmlns:p14="http://schemas.microsoft.com/office/powerpoint/2010/main" val="1354691830"/>
              </p:ext>
            </p:extLst>
          </p:nvPr>
        </p:nvGraphicFramePr>
        <p:xfrm>
          <a:off x="353127" y="2885816"/>
          <a:ext cx="5090481" cy="3131527"/>
        </p:xfrm>
        <a:graphic>
          <a:graphicData uri="http://schemas.openxmlformats.org/drawingml/2006/table">
            <a:tbl>
              <a:tblPr firstRow="1" firstCol="1" lastRow="1" lastCol="1" bandRow="1" bandCol="1">
                <a:tableStyleId>{5C22544A-7EE6-4342-B048-85BDC9FD1C3A}</a:tableStyleId>
              </a:tblPr>
              <a:tblGrid>
                <a:gridCol w="3030112">
                  <a:extLst>
                    <a:ext uri="{9D8B030D-6E8A-4147-A177-3AD203B41FA5}">
                      <a16:colId xmlns:a16="http://schemas.microsoft.com/office/drawing/2014/main" val="2393122748"/>
                    </a:ext>
                  </a:extLst>
                </a:gridCol>
                <a:gridCol w="2060369">
                  <a:extLst>
                    <a:ext uri="{9D8B030D-6E8A-4147-A177-3AD203B41FA5}">
                      <a16:colId xmlns:a16="http://schemas.microsoft.com/office/drawing/2014/main" val="3699109815"/>
                    </a:ext>
                  </a:extLst>
                </a:gridCol>
              </a:tblGrid>
              <a:tr h="199592">
                <a:tc>
                  <a:txBody>
                    <a:bodyPr/>
                    <a:lstStyle/>
                    <a:p>
                      <a:pPr marL="67945" marR="0">
                        <a:lnSpc>
                          <a:spcPts val="1425"/>
                        </a:lnSpc>
                        <a:spcBef>
                          <a:spcPts val="270"/>
                        </a:spcBef>
                        <a:spcAft>
                          <a:spcPts val="0"/>
                        </a:spcAft>
                      </a:pPr>
                      <a:r>
                        <a:rPr lang="vi-VN" sz="1300">
                          <a:effectLst/>
                        </a:rPr>
                        <a:t>Dải</a:t>
                      </a:r>
                      <a:r>
                        <a:rPr lang="vi-VN" sz="1300" spc="-15">
                          <a:effectLst/>
                        </a:rPr>
                        <a:t> </a:t>
                      </a:r>
                      <a:r>
                        <a:rPr lang="vi-VN" sz="1300">
                          <a:effectLst/>
                        </a:rPr>
                        <a:t>điện</a:t>
                      </a:r>
                      <a:r>
                        <a:rPr lang="vi-VN" sz="1300" spc="-10">
                          <a:effectLst/>
                        </a:rPr>
                        <a:t> </a:t>
                      </a:r>
                      <a:r>
                        <a:rPr lang="vi-VN" sz="1300">
                          <a:effectLst/>
                        </a:rPr>
                        <a:t>áp nguồn cấp</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0">
                        <a:lnSpc>
                          <a:spcPts val="1425"/>
                        </a:lnSpc>
                        <a:spcBef>
                          <a:spcPts val="270"/>
                        </a:spcBef>
                        <a:spcAft>
                          <a:spcPts val="0"/>
                        </a:spcAft>
                      </a:pPr>
                      <a:r>
                        <a:rPr lang="vi-VN" sz="1300">
                          <a:effectLst/>
                        </a:rPr>
                        <a:t>–0.3</a:t>
                      </a:r>
                      <a:r>
                        <a:rPr lang="vi-VN" sz="1300" spc="-10">
                          <a:effectLst/>
                        </a:rPr>
                        <a:t> </a:t>
                      </a:r>
                      <a:r>
                        <a:rPr lang="vi-VN" sz="1300">
                          <a:effectLst/>
                        </a:rPr>
                        <a:t>÷</a:t>
                      </a:r>
                      <a:r>
                        <a:rPr lang="vi-VN" sz="1300" spc="-10">
                          <a:effectLst/>
                        </a:rPr>
                        <a:t> </a:t>
                      </a:r>
                      <a:r>
                        <a:rPr lang="vi-VN" sz="1300">
                          <a:effectLst/>
                        </a:rPr>
                        <a:t>4.0V</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253230900"/>
                  </a:ext>
                </a:extLst>
              </a:tr>
              <a:tr h="254480">
                <a:tc>
                  <a:txBody>
                    <a:bodyPr/>
                    <a:lstStyle/>
                    <a:p>
                      <a:pPr marL="67945" marR="0">
                        <a:lnSpc>
                          <a:spcPts val="1425"/>
                        </a:lnSpc>
                        <a:spcBef>
                          <a:spcPts val="260"/>
                        </a:spcBef>
                        <a:spcAft>
                          <a:spcPts val="0"/>
                        </a:spcAft>
                      </a:pPr>
                      <a:r>
                        <a:rPr lang="vi-VN" sz="1300">
                          <a:effectLst/>
                        </a:rPr>
                        <a:t>Điện</a:t>
                      </a:r>
                      <a:r>
                        <a:rPr lang="vi-VN" sz="1300" spc="-10">
                          <a:effectLst/>
                        </a:rPr>
                        <a:t> </a:t>
                      </a:r>
                      <a:r>
                        <a:rPr lang="vi-VN" sz="1300">
                          <a:effectLst/>
                        </a:rPr>
                        <a:t>áp</a:t>
                      </a:r>
                      <a:r>
                        <a:rPr lang="vi-VN" sz="1300" spc="-10">
                          <a:effectLst/>
                        </a:rPr>
                        <a:t> </a:t>
                      </a:r>
                      <a:r>
                        <a:rPr lang="vi-VN" sz="1300">
                          <a:effectLst/>
                        </a:rPr>
                        <a:t>vào trên</a:t>
                      </a:r>
                      <a:r>
                        <a:rPr lang="vi-VN" sz="1300" spc="-10">
                          <a:effectLst/>
                        </a:rPr>
                        <a:t> </a:t>
                      </a:r>
                      <a:r>
                        <a:rPr lang="vi-VN" sz="1300">
                          <a:effectLst/>
                        </a:rPr>
                        <a:t>các</a:t>
                      </a:r>
                      <a:r>
                        <a:rPr lang="vi-VN" sz="1300" spc="5">
                          <a:effectLst/>
                        </a:rPr>
                        <a:t> </a:t>
                      </a:r>
                      <a:r>
                        <a:rPr lang="vi-VN" sz="1300">
                          <a:effectLst/>
                        </a:rPr>
                        <a:t>chân</a:t>
                      </a:r>
                      <a:r>
                        <a:rPr lang="vi-VN" sz="1300" spc="-10">
                          <a:effectLst/>
                        </a:rPr>
                        <a:t> </a:t>
                      </a:r>
                      <a:r>
                        <a:rPr lang="vi-VN" sz="1300">
                          <a:effectLst/>
                        </a:rPr>
                        <a:t>chịu</a:t>
                      </a:r>
                      <a:r>
                        <a:rPr lang="vi-VN" sz="1300" spc="-10">
                          <a:effectLst/>
                        </a:rPr>
                        <a:t> </a:t>
                      </a:r>
                      <a:r>
                        <a:rPr lang="vi-VN" sz="1300">
                          <a:effectLst/>
                        </a:rPr>
                        <a:t>áp</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0">
                        <a:lnSpc>
                          <a:spcPts val="1425"/>
                        </a:lnSpc>
                        <a:spcBef>
                          <a:spcPts val="260"/>
                        </a:spcBef>
                        <a:spcAft>
                          <a:spcPts val="0"/>
                        </a:spcAft>
                      </a:pPr>
                      <a:r>
                        <a:rPr lang="vi-VN" sz="1300">
                          <a:effectLst/>
                        </a:rPr>
                        <a:t>VSS</a:t>
                      </a:r>
                      <a:r>
                        <a:rPr lang="vi-VN" sz="1300" spc="-10">
                          <a:effectLst/>
                        </a:rPr>
                        <a:t> </a:t>
                      </a:r>
                      <a:r>
                        <a:rPr lang="vi-VN" sz="1300">
                          <a:effectLst/>
                        </a:rPr>
                        <a:t>-</a:t>
                      </a:r>
                      <a:r>
                        <a:rPr lang="vi-VN" sz="1300" spc="-10">
                          <a:effectLst/>
                        </a:rPr>
                        <a:t> </a:t>
                      </a:r>
                      <a:r>
                        <a:rPr lang="vi-VN" sz="1300">
                          <a:effectLst/>
                        </a:rPr>
                        <a:t>0.3</a:t>
                      </a:r>
                      <a:r>
                        <a:rPr lang="vi-VN" sz="1300" spc="5">
                          <a:effectLst/>
                        </a:rPr>
                        <a:t> </a:t>
                      </a:r>
                      <a:r>
                        <a:rPr lang="vi-VN" sz="1300">
                          <a:effectLst/>
                        </a:rPr>
                        <a:t>÷</a:t>
                      </a:r>
                      <a:r>
                        <a:rPr lang="vi-VN" sz="1300" spc="-10">
                          <a:effectLst/>
                        </a:rPr>
                        <a:t> </a:t>
                      </a:r>
                      <a:r>
                        <a:rPr lang="vi-VN" sz="1300">
                          <a:effectLst/>
                        </a:rPr>
                        <a:t>VDD</a:t>
                      </a:r>
                      <a:r>
                        <a:rPr lang="vi-VN" sz="1300" spc="-5">
                          <a:effectLst/>
                        </a:rPr>
                        <a:t> </a:t>
                      </a:r>
                      <a:r>
                        <a:rPr lang="vi-VN" sz="1300">
                          <a:effectLst/>
                        </a:rPr>
                        <a:t>+</a:t>
                      </a:r>
                      <a:r>
                        <a:rPr lang="vi-VN" sz="1300" spc="-10">
                          <a:effectLst/>
                        </a:rPr>
                        <a:t> </a:t>
                      </a:r>
                      <a:r>
                        <a:rPr lang="vi-VN" sz="1300">
                          <a:effectLst/>
                        </a:rPr>
                        <a:t>4.0V</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547698988"/>
                  </a:ext>
                </a:extLst>
              </a:tr>
              <a:tr h="255906">
                <a:tc>
                  <a:txBody>
                    <a:bodyPr/>
                    <a:lstStyle/>
                    <a:p>
                      <a:pPr marL="67945" marR="0">
                        <a:lnSpc>
                          <a:spcPts val="1470"/>
                        </a:lnSpc>
                        <a:spcBef>
                          <a:spcPts val="0"/>
                        </a:spcBef>
                        <a:spcAft>
                          <a:spcPts val="0"/>
                        </a:spcAft>
                      </a:pPr>
                      <a:r>
                        <a:rPr lang="vi-VN" sz="1300" dirty="0">
                          <a:effectLst/>
                        </a:rPr>
                        <a:t>Điện</a:t>
                      </a:r>
                      <a:r>
                        <a:rPr lang="vi-VN" sz="1300" spc="-15" dirty="0">
                          <a:effectLst/>
                        </a:rPr>
                        <a:t> </a:t>
                      </a:r>
                      <a:r>
                        <a:rPr lang="vi-VN" sz="1300" dirty="0">
                          <a:effectLst/>
                        </a:rPr>
                        <a:t>áp</a:t>
                      </a:r>
                      <a:r>
                        <a:rPr lang="vi-VN" sz="1300" spc="-10" dirty="0">
                          <a:effectLst/>
                        </a:rPr>
                        <a:t> </a:t>
                      </a:r>
                      <a:r>
                        <a:rPr lang="vi-VN" sz="1300" dirty="0">
                          <a:effectLst/>
                        </a:rPr>
                        <a:t>vào</a:t>
                      </a:r>
                      <a:r>
                        <a:rPr lang="vi-VN" sz="1300" spc="5" dirty="0">
                          <a:effectLst/>
                        </a:rPr>
                        <a:t> </a:t>
                      </a:r>
                      <a:r>
                        <a:rPr lang="vi-VN" sz="1300" dirty="0">
                          <a:effectLst/>
                        </a:rPr>
                        <a:t>trên</a:t>
                      </a:r>
                      <a:r>
                        <a:rPr lang="vi-VN" sz="1300" spc="-10" dirty="0">
                          <a:effectLst/>
                        </a:rPr>
                        <a:t> </a:t>
                      </a:r>
                      <a:r>
                        <a:rPr lang="vi-VN" sz="1300" dirty="0">
                          <a:effectLst/>
                        </a:rPr>
                        <a:t>các</a:t>
                      </a:r>
                      <a:r>
                        <a:rPr lang="vi-VN" sz="1300" spc="5" dirty="0">
                          <a:effectLst/>
                        </a:rPr>
                        <a:t> </a:t>
                      </a:r>
                      <a:r>
                        <a:rPr lang="vi-VN" sz="1300" dirty="0">
                          <a:effectLst/>
                        </a:rPr>
                        <a:t>chân</a:t>
                      </a:r>
                      <a:r>
                        <a:rPr lang="vi-VN" sz="1300" spc="-10" dirty="0">
                          <a:effectLst/>
                        </a:rPr>
                        <a:t> </a:t>
                      </a:r>
                      <a:r>
                        <a:rPr lang="vi-VN" sz="1300" dirty="0">
                          <a:effectLst/>
                        </a:rPr>
                        <a:t>khác</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0">
                        <a:lnSpc>
                          <a:spcPts val="1425"/>
                        </a:lnSpc>
                        <a:spcBef>
                          <a:spcPts val="270"/>
                        </a:spcBef>
                        <a:spcAft>
                          <a:spcPts val="0"/>
                        </a:spcAft>
                      </a:pPr>
                      <a:r>
                        <a:rPr lang="vi-VN" sz="1300">
                          <a:effectLst/>
                        </a:rPr>
                        <a:t>VSS</a:t>
                      </a:r>
                      <a:r>
                        <a:rPr lang="vi-VN" sz="1300" spc="-10">
                          <a:effectLst/>
                        </a:rPr>
                        <a:t> </a:t>
                      </a:r>
                      <a:r>
                        <a:rPr lang="vi-VN" sz="1300">
                          <a:effectLst/>
                        </a:rPr>
                        <a:t>-</a:t>
                      </a:r>
                      <a:r>
                        <a:rPr lang="vi-VN" sz="1300" spc="-10">
                          <a:effectLst/>
                        </a:rPr>
                        <a:t> </a:t>
                      </a:r>
                      <a:r>
                        <a:rPr lang="vi-VN" sz="1300">
                          <a:effectLst/>
                        </a:rPr>
                        <a:t>0.3 ÷</a:t>
                      </a:r>
                      <a:r>
                        <a:rPr lang="vi-VN" sz="1300" spc="-5">
                          <a:effectLst/>
                        </a:rPr>
                        <a:t> </a:t>
                      </a:r>
                      <a:r>
                        <a:rPr lang="vi-VN" sz="1300">
                          <a:effectLst/>
                        </a:rPr>
                        <a:t>4.0V</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583621564"/>
                  </a:ext>
                </a:extLst>
              </a:tr>
              <a:tr h="301629">
                <a:tc>
                  <a:txBody>
                    <a:bodyPr/>
                    <a:lstStyle/>
                    <a:p>
                      <a:pPr marL="67945" marR="0">
                        <a:lnSpc>
                          <a:spcPts val="1455"/>
                        </a:lnSpc>
                        <a:spcBef>
                          <a:spcPts val="0"/>
                        </a:spcBef>
                        <a:spcAft>
                          <a:spcPts val="0"/>
                        </a:spcAft>
                      </a:pPr>
                      <a:r>
                        <a:rPr lang="vi-VN" sz="1300">
                          <a:effectLst/>
                        </a:rPr>
                        <a:t>Điện</a:t>
                      </a:r>
                      <a:r>
                        <a:rPr lang="vi-VN" sz="1300" spc="-10">
                          <a:effectLst/>
                        </a:rPr>
                        <a:t> </a:t>
                      </a:r>
                      <a:r>
                        <a:rPr lang="vi-VN" sz="1300">
                          <a:effectLst/>
                        </a:rPr>
                        <a:t>áp</a:t>
                      </a:r>
                      <a:r>
                        <a:rPr lang="vi-VN" sz="1300" spc="-10">
                          <a:effectLst/>
                        </a:rPr>
                        <a:t> </a:t>
                      </a:r>
                      <a:r>
                        <a:rPr lang="vi-VN" sz="1300">
                          <a:effectLst/>
                        </a:rPr>
                        <a:t>chân</a:t>
                      </a:r>
                      <a:r>
                        <a:rPr lang="vi-VN" sz="1300" spc="-10">
                          <a:effectLst/>
                        </a:rPr>
                        <a:t> </a:t>
                      </a:r>
                      <a:r>
                        <a:rPr lang="vi-VN" sz="1300">
                          <a:effectLst/>
                        </a:rPr>
                        <a:t>dự</a:t>
                      </a:r>
                      <a:r>
                        <a:rPr lang="vi-VN" sz="1300" spc="-5">
                          <a:effectLst/>
                        </a:rPr>
                        <a:t> </a:t>
                      </a:r>
                      <a:r>
                        <a:rPr lang="vi-VN" sz="1300">
                          <a:effectLst/>
                        </a:rPr>
                        <a:t>phòng VBAT</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0">
                        <a:lnSpc>
                          <a:spcPts val="1425"/>
                        </a:lnSpc>
                        <a:spcBef>
                          <a:spcPts val="270"/>
                        </a:spcBef>
                        <a:spcAft>
                          <a:spcPts val="0"/>
                        </a:spcAft>
                      </a:pPr>
                      <a:r>
                        <a:rPr lang="vi-VN" sz="1300">
                          <a:effectLst/>
                        </a:rPr>
                        <a:t>1.8</a:t>
                      </a:r>
                      <a:r>
                        <a:rPr lang="vi-VN" sz="1300" spc="-10">
                          <a:effectLst/>
                        </a:rPr>
                        <a:t> </a:t>
                      </a:r>
                      <a:r>
                        <a:rPr lang="vi-VN" sz="1300">
                          <a:effectLst/>
                        </a:rPr>
                        <a:t>÷</a:t>
                      </a:r>
                      <a:r>
                        <a:rPr lang="vi-VN" sz="1300" spc="-10">
                          <a:effectLst/>
                        </a:rPr>
                        <a:t> </a:t>
                      </a:r>
                      <a:r>
                        <a:rPr lang="vi-VN" sz="1300">
                          <a:effectLst/>
                        </a:rPr>
                        <a:t>3.6V</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775302683"/>
                  </a:ext>
                </a:extLst>
              </a:tr>
              <a:tr h="330718">
                <a:tc>
                  <a:txBody>
                    <a:bodyPr/>
                    <a:lstStyle/>
                    <a:p>
                      <a:pPr marL="67945" marR="0">
                        <a:lnSpc>
                          <a:spcPts val="1425"/>
                        </a:lnSpc>
                        <a:spcBef>
                          <a:spcPts val="270"/>
                        </a:spcBef>
                        <a:spcAft>
                          <a:spcPts val="0"/>
                        </a:spcAft>
                      </a:pPr>
                      <a:r>
                        <a:rPr lang="vi-VN" sz="1300">
                          <a:effectLst/>
                        </a:rPr>
                        <a:t>Dòng</a:t>
                      </a:r>
                      <a:r>
                        <a:rPr lang="vi-VN" sz="1300" spc="-15">
                          <a:effectLst/>
                        </a:rPr>
                        <a:t> </a:t>
                      </a:r>
                      <a:r>
                        <a:rPr lang="vi-VN" sz="1300">
                          <a:effectLst/>
                        </a:rPr>
                        <a:t>điện nguồn</a:t>
                      </a:r>
                      <a:r>
                        <a:rPr lang="vi-VN" sz="1300" spc="-10">
                          <a:effectLst/>
                        </a:rPr>
                        <a:t> </a:t>
                      </a:r>
                      <a:r>
                        <a:rPr lang="vi-VN" sz="1300">
                          <a:effectLst/>
                        </a:rPr>
                        <a:t>cấp</a:t>
                      </a:r>
                      <a:r>
                        <a:rPr lang="vi-VN" sz="1300" spc="-10">
                          <a:effectLst/>
                        </a:rPr>
                        <a:t> </a:t>
                      </a:r>
                      <a:r>
                        <a:rPr lang="vi-VN" sz="1300">
                          <a:effectLst/>
                        </a:rPr>
                        <a:t>cực</a:t>
                      </a:r>
                      <a:r>
                        <a:rPr lang="vi-VN" sz="1300" spc="-5">
                          <a:effectLst/>
                        </a:rPr>
                        <a:t> </a:t>
                      </a:r>
                      <a:r>
                        <a:rPr lang="vi-VN" sz="1300">
                          <a:effectLst/>
                        </a:rPr>
                        <a:t>đại</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0">
                        <a:lnSpc>
                          <a:spcPts val="1425"/>
                        </a:lnSpc>
                        <a:spcBef>
                          <a:spcPts val="270"/>
                        </a:spcBef>
                        <a:spcAft>
                          <a:spcPts val="0"/>
                        </a:spcAft>
                      </a:pPr>
                      <a:r>
                        <a:rPr lang="vi-VN" sz="1300">
                          <a:effectLst/>
                        </a:rPr>
                        <a:t>50</a:t>
                      </a:r>
                      <a:r>
                        <a:rPr lang="vi-VN" sz="1300" spc="-10">
                          <a:effectLst/>
                        </a:rPr>
                        <a:t> </a:t>
                      </a:r>
                      <a:r>
                        <a:rPr lang="vi-VN" sz="1300">
                          <a:effectLst/>
                        </a:rPr>
                        <a:t>mA</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680218586"/>
                  </a:ext>
                </a:extLst>
              </a:tr>
              <a:tr h="254480">
                <a:tc>
                  <a:txBody>
                    <a:bodyPr/>
                    <a:lstStyle/>
                    <a:p>
                      <a:pPr marL="67945" marR="0">
                        <a:lnSpc>
                          <a:spcPts val="1425"/>
                        </a:lnSpc>
                        <a:spcBef>
                          <a:spcPts val="260"/>
                        </a:spcBef>
                        <a:spcAft>
                          <a:spcPts val="0"/>
                        </a:spcAft>
                      </a:pPr>
                      <a:r>
                        <a:rPr lang="vi-VN" sz="1300">
                          <a:effectLst/>
                        </a:rPr>
                        <a:t>Tần</a:t>
                      </a:r>
                      <a:r>
                        <a:rPr lang="vi-VN" sz="1300" spc="-15">
                          <a:effectLst/>
                        </a:rPr>
                        <a:t> </a:t>
                      </a:r>
                      <a:r>
                        <a:rPr lang="vi-VN" sz="1300">
                          <a:effectLst/>
                        </a:rPr>
                        <a:t>số</a:t>
                      </a:r>
                      <a:r>
                        <a:rPr lang="vi-VN" sz="1300" spc="-10">
                          <a:effectLst/>
                        </a:rPr>
                        <a:t> </a:t>
                      </a:r>
                      <a:r>
                        <a:rPr lang="vi-VN" sz="1300">
                          <a:effectLst/>
                        </a:rPr>
                        <a:t>hoạt động</a:t>
                      </a:r>
                      <a:r>
                        <a:rPr lang="vi-VN" sz="1300" spc="-10">
                          <a:effectLst/>
                        </a:rPr>
                        <a:t> </a:t>
                      </a:r>
                      <a:r>
                        <a:rPr lang="vi-VN" sz="1300">
                          <a:effectLst/>
                        </a:rPr>
                        <a:t>tối</a:t>
                      </a:r>
                      <a:r>
                        <a:rPr lang="vi-VN" sz="1300" spc="-10">
                          <a:effectLst/>
                        </a:rPr>
                        <a:t> </a:t>
                      </a:r>
                      <a:r>
                        <a:rPr lang="vi-VN" sz="1300">
                          <a:effectLst/>
                        </a:rPr>
                        <a:t>đa</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0">
                        <a:lnSpc>
                          <a:spcPts val="1425"/>
                        </a:lnSpc>
                        <a:spcBef>
                          <a:spcPts val="260"/>
                        </a:spcBef>
                        <a:spcAft>
                          <a:spcPts val="0"/>
                        </a:spcAft>
                      </a:pPr>
                      <a:r>
                        <a:rPr lang="vi-VN" sz="1300">
                          <a:effectLst/>
                        </a:rPr>
                        <a:t>72</a:t>
                      </a:r>
                      <a:r>
                        <a:rPr lang="vi-VN" sz="1300" spc="-15">
                          <a:effectLst/>
                        </a:rPr>
                        <a:t> </a:t>
                      </a:r>
                      <a:r>
                        <a:rPr lang="vi-VN" sz="1300">
                          <a:effectLst/>
                        </a:rPr>
                        <a:t>MHz</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642357039"/>
                  </a:ext>
                </a:extLst>
              </a:tr>
              <a:tr h="255906">
                <a:tc>
                  <a:txBody>
                    <a:bodyPr/>
                    <a:lstStyle/>
                    <a:p>
                      <a:pPr marL="67945" marR="0">
                        <a:lnSpc>
                          <a:spcPts val="1425"/>
                        </a:lnSpc>
                        <a:spcBef>
                          <a:spcPts val="270"/>
                        </a:spcBef>
                        <a:spcAft>
                          <a:spcPts val="0"/>
                        </a:spcAft>
                      </a:pPr>
                      <a:r>
                        <a:rPr lang="vi-VN" sz="1300">
                          <a:effectLst/>
                        </a:rPr>
                        <a:t>USART</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0">
                        <a:lnSpc>
                          <a:spcPts val="1425"/>
                        </a:lnSpc>
                        <a:spcBef>
                          <a:spcPts val="270"/>
                        </a:spcBef>
                        <a:spcAft>
                          <a:spcPts val="0"/>
                        </a:spcAft>
                      </a:pPr>
                      <a:r>
                        <a:rPr lang="vi-VN" sz="1300" dirty="0">
                          <a:effectLst/>
                        </a:rPr>
                        <a:t>3</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165673419"/>
                  </a:ext>
                </a:extLst>
              </a:tr>
              <a:tr h="256618">
                <a:tc>
                  <a:txBody>
                    <a:bodyPr/>
                    <a:lstStyle/>
                    <a:p>
                      <a:pPr marL="67945" marR="0">
                        <a:lnSpc>
                          <a:spcPts val="1425"/>
                        </a:lnSpc>
                        <a:spcBef>
                          <a:spcPts val="275"/>
                        </a:spcBef>
                        <a:spcAft>
                          <a:spcPts val="0"/>
                        </a:spcAft>
                      </a:pPr>
                      <a:r>
                        <a:rPr lang="vi-VN" sz="1300">
                          <a:effectLst/>
                        </a:rPr>
                        <a:t>SPI</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0">
                        <a:lnSpc>
                          <a:spcPts val="1425"/>
                        </a:lnSpc>
                        <a:spcBef>
                          <a:spcPts val="275"/>
                        </a:spcBef>
                        <a:spcAft>
                          <a:spcPts val="0"/>
                        </a:spcAft>
                      </a:pPr>
                      <a:r>
                        <a:rPr lang="vi-VN" sz="1300">
                          <a:effectLst/>
                        </a:rPr>
                        <a:t>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39232486"/>
                  </a:ext>
                </a:extLst>
              </a:tr>
              <a:tr h="255906">
                <a:tc>
                  <a:txBody>
                    <a:bodyPr/>
                    <a:lstStyle/>
                    <a:p>
                      <a:pPr marL="67945" marR="0">
                        <a:lnSpc>
                          <a:spcPts val="1425"/>
                        </a:lnSpc>
                        <a:spcBef>
                          <a:spcPts val="270"/>
                        </a:spcBef>
                        <a:spcAft>
                          <a:spcPts val="0"/>
                        </a:spcAft>
                      </a:pPr>
                      <a:r>
                        <a:rPr lang="vi-VN" sz="1300">
                          <a:effectLst/>
                        </a:rPr>
                        <a:t>I2C</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0">
                        <a:lnSpc>
                          <a:spcPts val="1425"/>
                        </a:lnSpc>
                        <a:spcBef>
                          <a:spcPts val="270"/>
                        </a:spcBef>
                        <a:spcAft>
                          <a:spcPts val="0"/>
                        </a:spcAft>
                      </a:pPr>
                      <a:r>
                        <a:rPr lang="vi-VN" sz="1300">
                          <a:effectLst/>
                        </a:rPr>
                        <a:t>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65363232"/>
                  </a:ext>
                </a:extLst>
              </a:tr>
              <a:tr h="254480">
                <a:tc>
                  <a:txBody>
                    <a:bodyPr/>
                    <a:lstStyle/>
                    <a:p>
                      <a:pPr marL="67945" marR="0">
                        <a:lnSpc>
                          <a:spcPts val="1425"/>
                        </a:lnSpc>
                        <a:spcBef>
                          <a:spcPts val="260"/>
                        </a:spcBef>
                        <a:spcAft>
                          <a:spcPts val="0"/>
                        </a:spcAft>
                      </a:pPr>
                      <a:r>
                        <a:rPr lang="vi-VN" sz="1300">
                          <a:effectLst/>
                        </a:rPr>
                        <a:t>ADC</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0">
                        <a:lnSpc>
                          <a:spcPts val="1425"/>
                        </a:lnSpc>
                        <a:spcBef>
                          <a:spcPts val="260"/>
                        </a:spcBef>
                        <a:spcAft>
                          <a:spcPts val="0"/>
                        </a:spcAft>
                      </a:pPr>
                      <a:r>
                        <a:rPr lang="vi-VN" sz="1300">
                          <a:effectLst/>
                        </a:rPr>
                        <a:t>16</a:t>
                      </a:r>
                      <a:r>
                        <a:rPr lang="vi-VN" sz="1300" spc="-10">
                          <a:effectLst/>
                        </a:rPr>
                        <a:t> </a:t>
                      </a:r>
                      <a:r>
                        <a:rPr lang="vi-VN" sz="1300">
                          <a:effectLst/>
                        </a:rPr>
                        <a:t>kênh</a:t>
                      </a:r>
                      <a:r>
                        <a:rPr lang="vi-VN" sz="1300" spc="-10">
                          <a:effectLst/>
                        </a:rPr>
                        <a:t> </a:t>
                      </a:r>
                      <a:r>
                        <a:rPr lang="vi-VN" sz="1300">
                          <a:effectLst/>
                        </a:rPr>
                        <a:t>ADC</a:t>
                      </a:r>
                      <a:r>
                        <a:rPr lang="vi-VN" sz="1300" spc="-10">
                          <a:effectLst/>
                        </a:rPr>
                        <a:t> </a:t>
                      </a:r>
                      <a:r>
                        <a:rPr lang="vi-VN" sz="1300">
                          <a:effectLst/>
                        </a:rPr>
                        <a:t>12</a:t>
                      </a:r>
                      <a:r>
                        <a:rPr lang="vi-VN" sz="1300" spc="5">
                          <a:effectLst/>
                        </a:rPr>
                        <a:t> </a:t>
                      </a:r>
                      <a:r>
                        <a:rPr lang="vi-VN" sz="1300">
                          <a:effectLst/>
                        </a:rPr>
                        <a:t>bit</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161911606"/>
                  </a:ext>
                </a:extLst>
              </a:tr>
              <a:tr h="255906">
                <a:tc>
                  <a:txBody>
                    <a:bodyPr/>
                    <a:lstStyle/>
                    <a:p>
                      <a:pPr marL="67945" marR="0">
                        <a:lnSpc>
                          <a:spcPts val="1425"/>
                        </a:lnSpc>
                        <a:spcBef>
                          <a:spcPts val="270"/>
                        </a:spcBef>
                        <a:spcAft>
                          <a:spcPts val="0"/>
                        </a:spcAft>
                      </a:pPr>
                      <a:r>
                        <a:rPr lang="vi-VN" sz="1300">
                          <a:effectLst/>
                        </a:rPr>
                        <a:t>Timer</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0">
                        <a:lnSpc>
                          <a:spcPts val="1425"/>
                        </a:lnSpc>
                        <a:spcBef>
                          <a:spcPts val="270"/>
                        </a:spcBef>
                        <a:spcAft>
                          <a:spcPts val="0"/>
                        </a:spcAft>
                      </a:pPr>
                      <a:r>
                        <a:rPr lang="vi-VN" sz="1300">
                          <a:effectLst/>
                        </a:rPr>
                        <a:t>3</a:t>
                      </a:r>
                      <a:r>
                        <a:rPr lang="vi-VN" sz="1300" spc="-10">
                          <a:effectLst/>
                        </a:rPr>
                        <a:t> </a:t>
                      </a:r>
                      <a:r>
                        <a:rPr lang="vi-VN" sz="1300">
                          <a:effectLst/>
                        </a:rPr>
                        <a:t>timer</a:t>
                      </a:r>
                      <a:r>
                        <a:rPr lang="vi-VN" sz="1300" spc="-10">
                          <a:effectLst/>
                        </a:rPr>
                        <a:t> </a:t>
                      </a:r>
                      <a:r>
                        <a:rPr lang="vi-VN" sz="1300">
                          <a:effectLst/>
                        </a:rPr>
                        <a:t>16-bit</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234545731"/>
                  </a:ext>
                </a:extLst>
              </a:tr>
              <a:tr h="255906">
                <a:tc>
                  <a:txBody>
                    <a:bodyPr/>
                    <a:lstStyle/>
                    <a:p>
                      <a:pPr marL="67945" marR="0">
                        <a:lnSpc>
                          <a:spcPts val="1455"/>
                        </a:lnSpc>
                        <a:spcBef>
                          <a:spcPts val="0"/>
                        </a:spcBef>
                        <a:spcAft>
                          <a:spcPts val="0"/>
                        </a:spcAft>
                      </a:pPr>
                      <a:r>
                        <a:rPr lang="vi-VN" sz="1300">
                          <a:effectLst/>
                        </a:rPr>
                        <a:t>Bộ</a:t>
                      </a:r>
                      <a:r>
                        <a:rPr lang="vi-VN" sz="1300" spc="-10">
                          <a:effectLst/>
                        </a:rPr>
                        <a:t> </a:t>
                      </a:r>
                      <a:r>
                        <a:rPr lang="vi-VN" sz="1300">
                          <a:effectLst/>
                        </a:rPr>
                        <a:t>nhớ</a:t>
                      </a:r>
                      <a:r>
                        <a:rPr lang="vi-VN" sz="1300" spc="-10">
                          <a:effectLst/>
                        </a:rPr>
                        <a:t> </a:t>
                      </a:r>
                      <a:r>
                        <a:rPr lang="vi-VN" sz="1300">
                          <a:effectLst/>
                        </a:rPr>
                        <a:t>Flash</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0">
                        <a:lnSpc>
                          <a:spcPts val="1425"/>
                        </a:lnSpc>
                        <a:spcBef>
                          <a:spcPts val="270"/>
                        </a:spcBef>
                        <a:spcAft>
                          <a:spcPts val="0"/>
                        </a:spcAft>
                      </a:pPr>
                      <a:r>
                        <a:rPr lang="vi-VN" sz="1300" dirty="0">
                          <a:effectLst/>
                        </a:rPr>
                        <a:t>128KB</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399415621"/>
                  </a:ext>
                </a:extLst>
              </a:tr>
            </a:tbl>
          </a:graphicData>
        </a:graphic>
      </p:graphicFrame>
    </p:spTree>
    <p:extLst>
      <p:ext uri="{BB962C8B-B14F-4D97-AF65-F5344CB8AC3E}">
        <p14:creationId xmlns:p14="http://schemas.microsoft.com/office/powerpoint/2010/main" val="35976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latin typeface="+mn-lt"/>
              </a:rPr>
              <a:pPr/>
              <a:t>5</a:t>
            </a:fld>
            <a:endParaRPr lang="en-US" dirty="0">
              <a:latin typeface="+mn-lt"/>
            </a:endParaRPr>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n-lt"/>
              </a:rPr>
              <a:t>II. THIẾT KẾ HỆ THỐNG</a:t>
            </a:r>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a:xfrm>
            <a:off x="501445" y="838200"/>
            <a:ext cx="5467633" cy="5181600"/>
          </a:xfrm>
        </p:spPr>
        <p:txBody>
          <a:bodyPr/>
          <a:lstStyle/>
          <a:p>
            <a:pPr marL="0" indent="0">
              <a:buNone/>
            </a:pPr>
            <a:r>
              <a:rPr lang="en-US" sz="2400" dirty="0" err="1">
                <a:effectLst/>
                <a:latin typeface="+mn-lt"/>
                <a:ea typeface="Times New Roman" panose="02020603050405020304" pitchFamily="18" charset="0"/>
              </a:rPr>
              <a:t>Khối</a:t>
            </a:r>
            <a:r>
              <a:rPr lang="en-US" sz="2400" dirty="0">
                <a:effectLst/>
                <a:latin typeface="+mn-lt"/>
                <a:ea typeface="Times New Roman" panose="02020603050405020304" pitchFamily="18" charset="0"/>
              </a:rPr>
              <a:t> </a:t>
            </a:r>
            <a:r>
              <a:rPr lang="en-US" sz="2400" dirty="0" err="1">
                <a:effectLst/>
                <a:latin typeface="+mn-lt"/>
                <a:ea typeface="Times New Roman" panose="02020603050405020304" pitchFamily="18" charset="0"/>
              </a:rPr>
              <a:t>hiển</a:t>
            </a:r>
            <a:r>
              <a:rPr lang="en-US" sz="2400" dirty="0">
                <a:effectLst/>
                <a:latin typeface="+mn-lt"/>
                <a:ea typeface="Times New Roman" panose="02020603050405020304" pitchFamily="18" charset="0"/>
              </a:rPr>
              <a:t> </a:t>
            </a:r>
            <a:r>
              <a:rPr lang="en-US" sz="2400" dirty="0" err="1">
                <a:effectLst/>
                <a:latin typeface="+mn-lt"/>
                <a:ea typeface="Times New Roman" panose="02020603050405020304" pitchFamily="18" charset="0"/>
              </a:rPr>
              <a:t>thị</a:t>
            </a:r>
            <a:endParaRPr lang="en-US" sz="2400" dirty="0">
              <a:effectLst/>
              <a:latin typeface="+mn-lt"/>
              <a:ea typeface="Times New Roman" panose="02020603050405020304" pitchFamily="18" charset="0"/>
            </a:endParaRPr>
          </a:p>
          <a:p>
            <a:pPr marL="0" indent="0">
              <a:buNone/>
            </a:pPr>
            <a:r>
              <a:rPr lang="en-US" sz="1800" dirty="0" err="1">
                <a:effectLst/>
                <a:latin typeface="+mn-lt"/>
                <a:ea typeface="Times New Roman" panose="02020603050405020304" pitchFamily="18" charset="0"/>
              </a:rPr>
              <a:t>Màn</a:t>
            </a:r>
            <a:r>
              <a:rPr lang="en-US" sz="1800" dirty="0">
                <a:effectLst/>
                <a:latin typeface="+mn-lt"/>
                <a:ea typeface="Times New Roman" panose="02020603050405020304" pitchFamily="18" charset="0"/>
              </a:rPr>
              <a:t> </a:t>
            </a:r>
            <a:r>
              <a:rPr lang="en-US" sz="1800" dirty="0" err="1">
                <a:effectLst/>
                <a:latin typeface="+mn-lt"/>
                <a:ea typeface="Times New Roman" panose="02020603050405020304" pitchFamily="18" charset="0"/>
              </a:rPr>
              <a:t>hình</a:t>
            </a:r>
            <a:r>
              <a:rPr lang="en-US" sz="1800" dirty="0">
                <a:effectLst/>
                <a:latin typeface="+mn-lt"/>
                <a:ea typeface="Times New Roman" panose="02020603050405020304" pitchFamily="18" charset="0"/>
              </a:rPr>
              <a:t> LCD 1602 </a:t>
            </a:r>
            <a:r>
              <a:rPr lang="en-US" sz="1800" dirty="0" err="1">
                <a:effectLst/>
                <a:latin typeface="+mn-lt"/>
                <a:ea typeface="Times New Roman" panose="02020603050405020304" pitchFamily="18" charset="0"/>
              </a:rPr>
              <a:t>là</a:t>
            </a:r>
            <a:r>
              <a:rPr lang="en-US" sz="1800" dirty="0">
                <a:effectLst/>
                <a:latin typeface="+mn-lt"/>
                <a:ea typeface="Times New Roman" panose="02020603050405020304" pitchFamily="18" charset="0"/>
              </a:rPr>
              <a:t> </a:t>
            </a:r>
            <a:r>
              <a:rPr lang="en-US" sz="1800" dirty="0" err="1">
                <a:effectLst/>
                <a:latin typeface="+mn-lt"/>
                <a:ea typeface="Times New Roman" panose="02020603050405020304" pitchFamily="18" charset="0"/>
              </a:rPr>
              <a:t>một</a:t>
            </a:r>
            <a:r>
              <a:rPr lang="en-US" sz="1800" dirty="0">
                <a:effectLst/>
                <a:latin typeface="+mn-lt"/>
                <a:ea typeface="Times New Roman" panose="02020603050405020304" pitchFamily="18" charset="0"/>
              </a:rPr>
              <a:t> </a:t>
            </a:r>
            <a:r>
              <a:rPr lang="en-US" sz="1800" dirty="0" err="1">
                <a:effectLst/>
                <a:latin typeface="+mn-lt"/>
                <a:ea typeface="Times New Roman" panose="02020603050405020304" pitchFamily="18" charset="0"/>
              </a:rPr>
              <a:t>loại</a:t>
            </a:r>
            <a:r>
              <a:rPr lang="en-US" sz="1800" dirty="0">
                <a:effectLst/>
                <a:latin typeface="+mn-lt"/>
                <a:ea typeface="Times New Roman" panose="02020603050405020304" pitchFamily="18" charset="0"/>
              </a:rPr>
              <a:t> </a:t>
            </a:r>
            <a:r>
              <a:rPr lang="en-US" sz="1800" dirty="0" err="1">
                <a:effectLst/>
                <a:latin typeface="+mn-lt"/>
                <a:ea typeface="Times New Roman" panose="02020603050405020304" pitchFamily="18" charset="0"/>
              </a:rPr>
              <a:t>màn</a:t>
            </a:r>
            <a:r>
              <a:rPr lang="en-US" sz="1800" dirty="0">
                <a:effectLst/>
                <a:latin typeface="+mn-lt"/>
                <a:ea typeface="Times New Roman" panose="02020603050405020304" pitchFamily="18" charset="0"/>
              </a:rPr>
              <a:t> </a:t>
            </a:r>
            <a:r>
              <a:rPr lang="en-US" sz="1800" dirty="0" err="1">
                <a:effectLst/>
                <a:latin typeface="+mn-lt"/>
                <a:ea typeface="Times New Roman" panose="02020603050405020304" pitchFamily="18" charset="0"/>
              </a:rPr>
              <a:t>hình</a:t>
            </a:r>
            <a:r>
              <a:rPr lang="en-US" sz="1800" dirty="0">
                <a:effectLst/>
                <a:latin typeface="+mn-lt"/>
                <a:ea typeface="Times New Roman" panose="02020603050405020304" pitchFamily="18" charset="0"/>
              </a:rPr>
              <a:t> </a:t>
            </a:r>
            <a:r>
              <a:rPr lang="en-US" sz="1800" dirty="0" err="1">
                <a:effectLst/>
                <a:latin typeface="+mn-lt"/>
                <a:ea typeface="Times New Roman" panose="02020603050405020304" pitchFamily="18" charset="0"/>
              </a:rPr>
              <a:t>hiển</a:t>
            </a:r>
            <a:r>
              <a:rPr lang="en-US" sz="1800" dirty="0">
                <a:effectLst/>
                <a:latin typeface="+mn-lt"/>
                <a:ea typeface="Times New Roman" panose="02020603050405020304" pitchFamily="18" charset="0"/>
              </a:rPr>
              <a:t> </a:t>
            </a:r>
            <a:r>
              <a:rPr lang="en-US" sz="1800" dirty="0" err="1">
                <a:effectLst/>
                <a:latin typeface="+mn-lt"/>
                <a:ea typeface="Times New Roman" panose="02020603050405020304" pitchFamily="18" charset="0"/>
              </a:rPr>
              <a:t>thị</a:t>
            </a:r>
            <a:r>
              <a:rPr lang="en-US" sz="1800" dirty="0">
                <a:effectLst/>
                <a:latin typeface="+mn-lt"/>
                <a:ea typeface="Times New Roman" panose="02020603050405020304" pitchFamily="18" charset="0"/>
              </a:rPr>
              <a:t> </a:t>
            </a:r>
            <a:r>
              <a:rPr lang="en-US" sz="1800" dirty="0" err="1">
                <a:effectLst/>
                <a:latin typeface="+mn-lt"/>
                <a:ea typeface="Times New Roman" panose="02020603050405020304" pitchFamily="18" charset="0"/>
              </a:rPr>
              <a:t>ký</a:t>
            </a:r>
            <a:r>
              <a:rPr lang="en-US" sz="1800" dirty="0">
                <a:effectLst/>
                <a:latin typeface="+mn-lt"/>
                <a:ea typeface="Times New Roman" panose="02020603050405020304" pitchFamily="18" charset="0"/>
              </a:rPr>
              <a:t> </a:t>
            </a:r>
            <a:r>
              <a:rPr lang="en-US" sz="1800" dirty="0" err="1">
                <a:effectLst/>
                <a:latin typeface="+mn-lt"/>
                <a:ea typeface="Times New Roman" panose="02020603050405020304" pitchFamily="18" charset="0"/>
              </a:rPr>
              <a:t>tự</a:t>
            </a:r>
            <a:r>
              <a:rPr lang="en-US" sz="1800" dirty="0">
                <a:effectLst/>
                <a:latin typeface="+mn-lt"/>
                <a:ea typeface="Times New Roman" panose="02020603050405020304" pitchFamily="18" charset="0"/>
              </a:rPr>
              <a:t> </a:t>
            </a:r>
            <a:r>
              <a:rPr lang="en-US" sz="1800" dirty="0" err="1">
                <a:effectLst/>
                <a:latin typeface="+mn-lt"/>
                <a:ea typeface="Times New Roman" panose="02020603050405020304" pitchFamily="18" charset="0"/>
              </a:rPr>
              <a:t>thông</a:t>
            </a:r>
            <a:r>
              <a:rPr lang="en-US" sz="1800" dirty="0">
                <a:effectLst/>
                <a:latin typeface="+mn-lt"/>
                <a:ea typeface="Times New Roman" panose="02020603050405020304" pitchFamily="18" charset="0"/>
              </a:rPr>
              <a:t> </a:t>
            </a:r>
            <a:r>
              <a:rPr lang="en-US" sz="1800" dirty="0" err="1">
                <a:effectLst/>
                <a:latin typeface="+mn-lt"/>
                <a:ea typeface="Times New Roman" panose="02020603050405020304" pitchFamily="18" charset="0"/>
              </a:rPr>
              <a:t>dụng</a:t>
            </a:r>
            <a:r>
              <a:rPr lang="en-US" sz="1800" dirty="0">
                <a:effectLst/>
                <a:latin typeface="+mn-lt"/>
                <a:ea typeface="Times New Roman" panose="02020603050405020304" pitchFamily="18" charset="0"/>
              </a:rPr>
              <a:t> </a:t>
            </a:r>
            <a:r>
              <a:rPr lang="en-US" sz="1800" dirty="0" err="1">
                <a:effectLst/>
                <a:latin typeface="+mn-lt"/>
                <a:ea typeface="Times New Roman" panose="02020603050405020304" pitchFamily="18" charset="0"/>
              </a:rPr>
              <a:t>trong</a:t>
            </a:r>
            <a:r>
              <a:rPr lang="en-US" sz="1800" dirty="0">
                <a:effectLst/>
                <a:latin typeface="+mn-lt"/>
                <a:ea typeface="Times New Roman" panose="02020603050405020304" pitchFamily="18" charset="0"/>
              </a:rPr>
              <a:t> </a:t>
            </a:r>
            <a:r>
              <a:rPr lang="en-US" sz="1800" dirty="0" err="1">
                <a:effectLst/>
                <a:latin typeface="+mn-lt"/>
                <a:ea typeface="Times New Roman" panose="02020603050405020304" pitchFamily="18" charset="0"/>
              </a:rPr>
              <a:t>nhiều</a:t>
            </a:r>
            <a:r>
              <a:rPr lang="en-US" sz="1800" dirty="0">
                <a:effectLst/>
                <a:latin typeface="+mn-lt"/>
                <a:ea typeface="Times New Roman" panose="02020603050405020304" pitchFamily="18" charset="0"/>
              </a:rPr>
              <a:t> </a:t>
            </a:r>
            <a:r>
              <a:rPr lang="en-US" sz="1800" dirty="0" err="1">
                <a:effectLst/>
                <a:latin typeface="+mn-lt"/>
                <a:ea typeface="Times New Roman" panose="02020603050405020304" pitchFamily="18" charset="0"/>
              </a:rPr>
              <a:t>ứng</a:t>
            </a:r>
            <a:r>
              <a:rPr lang="en-US" sz="1800" dirty="0">
                <a:effectLst/>
                <a:latin typeface="+mn-lt"/>
                <a:ea typeface="Times New Roman" panose="02020603050405020304" pitchFamily="18" charset="0"/>
              </a:rPr>
              <a:t> </a:t>
            </a:r>
            <a:r>
              <a:rPr lang="en-US" sz="1800" dirty="0" err="1">
                <a:effectLst/>
                <a:latin typeface="+mn-lt"/>
                <a:ea typeface="Times New Roman" panose="02020603050405020304" pitchFamily="18" charset="0"/>
              </a:rPr>
              <a:t>dụng</a:t>
            </a:r>
            <a:r>
              <a:rPr lang="en-US" sz="1800" dirty="0">
                <a:effectLst/>
                <a:latin typeface="+mn-lt"/>
                <a:ea typeface="Times New Roman" panose="02020603050405020304" pitchFamily="18" charset="0"/>
              </a:rPr>
              <a:t> </a:t>
            </a:r>
            <a:r>
              <a:rPr lang="en-US" sz="1800" dirty="0" err="1">
                <a:effectLst/>
                <a:latin typeface="+mn-lt"/>
                <a:ea typeface="Times New Roman" panose="02020603050405020304" pitchFamily="18" charset="0"/>
              </a:rPr>
              <a:t>điện</a:t>
            </a:r>
            <a:r>
              <a:rPr lang="en-US" sz="1800" dirty="0">
                <a:effectLst/>
                <a:latin typeface="+mn-lt"/>
                <a:ea typeface="Times New Roman" panose="02020603050405020304" pitchFamily="18" charset="0"/>
              </a:rPr>
              <a:t> </a:t>
            </a:r>
            <a:r>
              <a:rPr lang="en-US" sz="1800" dirty="0" err="1">
                <a:effectLst/>
                <a:latin typeface="+mn-lt"/>
                <a:ea typeface="Times New Roman" panose="02020603050405020304" pitchFamily="18" charset="0"/>
              </a:rPr>
              <a:t>tử</a:t>
            </a:r>
            <a:r>
              <a:rPr lang="en-US" sz="1800" dirty="0">
                <a:effectLst/>
                <a:latin typeface="+mn-lt"/>
                <a:ea typeface="Times New Roman" panose="02020603050405020304" pitchFamily="18" charset="0"/>
              </a:rPr>
              <a:t> </a:t>
            </a:r>
            <a:r>
              <a:rPr lang="en-US" sz="1800" dirty="0" err="1">
                <a:effectLst/>
                <a:latin typeface="+mn-lt"/>
                <a:ea typeface="Times New Roman" panose="02020603050405020304" pitchFamily="18" charset="0"/>
              </a:rPr>
              <a:t>và</a:t>
            </a:r>
            <a:r>
              <a:rPr lang="en-US" sz="1800" dirty="0">
                <a:effectLst/>
                <a:latin typeface="+mn-lt"/>
                <a:ea typeface="Times New Roman" panose="02020603050405020304" pitchFamily="18" charset="0"/>
              </a:rPr>
              <a:t> </a:t>
            </a:r>
            <a:r>
              <a:rPr lang="en-US" sz="1800" dirty="0" err="1">
                <a:effectLst/>
                <a:latin typeface="+mn-lt"/>
                <a:ea typeface="Times New Roman" panose="02020603050405020304" pitchFamily="18" charset="0"/>
              </a:rPr>
              <a:t>dựa</a:t>
            </a:r>
            <a:r>
              <a:rPr lang="en-US" sz="1800" dirty="0">
                <a:effectLst/>
                <a:latin typeface="+mn-lt"/>
                <a:ea typeface="Times New Roman" panose="02020603050405020304" pitchFamily="18" charset="0"/>
              </a:rPr>
              <a:t> </a:t>
            </a:r>
            <a:r>
              <a:rPr lang="en-US" sz="1800" dirty="0" err="1">
                <a:effectLst/>
                <a:latin typeface="+mn-lt"/>
                <a:ea typeface="Times New Roman" panose="02020603050405020304" pitchFamily="18" charset="0"/>
              </a:rPr>
              <a:t>trên</a:t>
            </a:r>
            <a:r>
              <a:rPr lang="en-US" sz="1800" dirty="0">
                <a:effectLst/>
                <a:latin typeface="+mn-lt"/>
                <a:ea typeface="Times New Roman" panose="02020603050405020304" pitchFamily="18" charset="0"/>
              </a:rPr>
              <a:t> </a:t>
            </a:r>
            <a:r>
              <a:rPr lang="en-US" sz="1800" dirty="0" err="1">
                <a:effectLst/>
                <a:latin typeface="+mn-lt"/>
                <a:ea typeface="Times New Roman" panose="02020603050405020304" pitchFamily="18" charset="0"/>
              </a:rPr>
              <a:t>công</a:t>
            </a:r>
            <a:r>
              <a:rPr lang="en-US" sz="1800" dirty="0">
                <a:effectLst/>
                <a:latin typeface="+mn-lt"/>
                <a:ea typeface="Times New Roman" panose="02020603050405020304" pitchFamily="18" charset="0"/>
              </a:rPr>
              <a:t> </a:t>
            </a:r>
            <a:r>
              <a:rPr lang="en-US" sz="1800" dirty="0" err="1">
                <a:effectLst/>
                <a:latin typeface="+mn-lt"/>
                <a:ea typeface="Times New Roman" panose="02020603050405020304" pitchFamily="18" charset="0"/>
              </a:rPr>
              <a:t>nghệ</a:t>
            </a:r>
            <a:r>
              <a:rPr lang="en-US" sz="1800" dirty="0">
                <a:effectLst/>
                <a:latin typeface="+mn-lt"/>
                <a:ea typeface="Times New Roman" panose="02020603050405020304" pitchFamily="18" charset="0"/>
              </a:rPr>
              <a:t> </a:t>
            </a:r>
            <a:r>
              <a:rPr lang="en-US" sz="1800" dirty="0" err="1">
                <a:effectLst/>
                <a:latin typeface="+mn-lt"/>
                <a:ea typeface="Times New Roman" panose="02020603050405020304" pitchFamily="18" charset="0"/>
              </a:rPr>
              <a:t>hiển</a:t>
            </a:r>
            <a:r>
              <a:rPr lang="en-US" sz="1800" dirty="0">
                <a:effectLst/>
                <a:latin typeface="+mn-lt"/>
                <a:ea typeface="Times New Roman" panose="02020603050405020304" pitchFamily="18" charset="0"/>
              </a:rPr>
              <a:t> </a:t>
            </a:r>
            <a:r>
              <a:rPr lang="en-US" sz="1800" dirty="0" err="1">
                <a:effectLst/>
                <a:latin typeface="+mn-lt"/>
                <a:ea typeface="Times New Roman" panose="02020603050405020304" pitchFamily="18" charset="0"/>
              </a:rPr>
              <a:t>thị</a:t>
            </a:r>
            <a:r>
              <a:rPr lang="en-US" sz="1800" dirty="0">
                <a:effectLst/>
                <a:latin typeface="+mn-lt"/>
                <a:ea typeface="Times New Roman" panose="02020603050405020304" pitchFamily="18" charset="0"/>
              </a:rPr>
              <a:t> LCD (Liquid Crystal Display). </a:t>
            </a:r>
            <a:endParaRPr lang="en-US" sz="2400" dirty="0">
              <a:latin typeface="+mn-lt"/>
            </a:endParaRPr>
          </a:p>
        </p:txBody>
      </p:sp>
      <p:pic>
        <p:nvPicPr>
          <p:cNvPr id="5" name="Picture 4" descr="LCD 1602 Có Tích Hợp Module Chuyển Đổi I2C">
            <a:extLst>
              <a:ext uri="{FF2B5EF4-FFF2-40B4-BE49-F238E27FC236}">
                <a16:creationId xmlns:a16="http://schemas.microsoft.com/office/drawing/2014/main" id="{BB9AE336-9B52-E985-48C5-67B49A7F203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51207" y="2056115"/>
            <a:ext cx="3044326" cy="3044326"/>
          </a:xfrm>
          <a:prstGeom prst="rect">
            <a:avLst/>
          </a:prstGeom>
          <a:noFill/>
          <a:ln>
            <a:noFill/>
          </a:ln>
        </p:spPr>
      </p:pic>
      <p:sp>
        <p:nvSpPr>
          <p:cNvPr id="7" name="TextBox 6">
            <a:extLst>
              <a:ext uri="{FF2B5EF4-FFF2-40B4-BE49-F238E27FC236}">
                <a16:creationId xmlns:a16="http://schemas.microsoft.com/office/drawing/2014/main" id="{84C08A88-3E76-C015-EF53-5E0F8EBD2E61}"/>
              </a:ext>
            </a:extLst>
          </p:cNvPr>
          <p:cNvSpPr txBox="1"/>
          <p:nvPr/>
        </p:nvSpPr>
        <p:spPr>
          <a:xfrm>
            <a:off x="501445" y="2546555"/>
            <a:ext cx="4783394" cy="2913618"/>
          </a:xfrm>
          <a:prstGeom prst="rect">
            <a:avLst/>
          </a:prstGeom>
          <a:noFill/>
        </p:spPr>
        <p:txBody>
          <a:bodyPr wrap="square">
            <a:spAutoFit/>
          </a:bodyPr>
          <a:lstStyle/>
          <a:p>
            <a:pPr marL="358775" marR="0">
              <a:spcBef>
                <a:spcPts val="0"/>
              </a:spcBef>
              <a:spcAft>
                <a:spcPts val="0"/>
              </a:spcAft>
            </a:pPr>
            <a:r>
              <a:rPr lang="vi-VN" sz="1800" b="1" i="1" dirty="0">
                <a:effectLst/>
                <a:ea typeface="Times New Roman" panose="02020603050405020304" pitchFamily="18" charset="0"/>
              </a:rPr>
              <a:t>Thông</a:t>
            </a:r>
            <a:r>
              <a:rPr lang="vi-VN" sz="1800" b="1" i="1" spc="-15" dirty="0">
                <a:effectLst/>
                <a:ea typeface="Times New Roman" panose="02020603050405020304" pitchFamily="18" charset="0"/>
              </a:rPr>
              <a:t> </a:t>
            </a:r>
            <a:r>
              <a:rPr lang="vi-VN" sz="1800" b="1" i="1" dirty="0">
                <a:effectLst/>
                <a:ea typeface="Times New Roman" panose="02020603050405020304" pitchFamily="18" charset="0"/>
              </a:rPr>
              <a:t>số</a:t>
            </a:r>
            <a:r>
              <a:rPr lang="vi-VN" sz="1800" b="1" i="1" spc="5" dirty="0">
                <a:effectLst/>
                <a:ea typeface="Times New Roman" panose="02020603050405020304" pitchFamily="18" charset="0"/>
              </a:rPr>
              <a:t> </a:t>
            </a:r>
            <a:r>
              <a:rPr lang="vi-VN" sz="1800" b="1" i="1" dirty="0">
                <a:effectLst/>
                <a:ea typeface="Times New Roman" panose="02020603050405020304" pitchFamily="18" charset="0"/>
              </a:rPr>
              <a:t>kĩ</a:t>
            </a:r>
            <a:r>
              <a:rPr lang="vi-VN" sz="1800" b="1" i="1" spc="-15" dirty="0">
                <a:effectLst/>
                <a:ea typeface="Times New Roman" panose="02020603050405020304" pitchFamily="18" charset="0"/>
              </a:rPr>
              <a:t> </a:t>
            </a:r>
            <a:r>
              <a:rPr lang="vi-VN" sz="1800" b="1" i="1" dirty="0">
                <a:effectLst/>
                <a:ea typeface="Times New Roman" panose="02020603050405020304" pitchFamily="18" charset="0"/>
              </a:rPr>
              <a:t>thuật</a:t>
            </a:r>
            <a:endParaRPr lang="en-US" sz="1800" b="1" i="1" dirty="0">
              <a:effectLst/>
              <a:ea typeface="Times New Roman" panose="02020603050405020304" pitchFamily="18" charset="0"/>
            </a:endParaRPr>
          </a:p>
          <a:p>
            <a:pPr marL="342900" marR="895985" lvl="0" indent="-342900">
              <a:spcBef>
                <a:spcPts val="440"/>
              </a:spcBef>
              <a:spcAft>
                <a:spcPts val="0"/>
              </a:spcAft>
              <a:buFont typeface="Symbol" panose="05050102010706020507" pitchFamily="18" charset="2"/>
              <a:buChar char=""/>
            </a:pPr>
            <a:r>
              <a:rPr lang="vi-VN" sz="1800" dirty="0">
                <a:effectLst/>
                <a:ea typeface="Times New Roman" panose="02020603050405020304" pitchFamily="18" charset="0"/>
              </a:rPr>
              <a:t>Driver:</a:t>
            </a:r>
            <a:r>
              <a:rPr lang="en-US" sz="1800" spc="-15" dirty="0">
                <a:effectLst/>
                <a:ea typeface="Times New Roman" panose="02020603050405020304" pitchFamily="18" charset="0"/>
              </a:rPr>
              <a:t> HD44780.</a:t>
            </a:r>
            <a:endParaRPr lang="en-US" sz="1400" dirty="0">
              <a:effectLst/>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vi-VN" sz="1800" dirty="0">
                <a:effectLst/>
                <a:ea typeface="Times New Roman" panose="02020603050405020304" pitchFamily="18" charset="0"/>
              </a:rPr>
              <a:t>Tương</a:t>
            </a:r>
            <a:r>
              <a:rPr lang="vi-VN" sz="1800" spc="190" dirty="0">
                <a:effectLst/>
                <a:ea typeface="Times New Roman" panose="02020603050405020304" pitchFamily="18" charset="0"/>
              </a:rPr>
              <a:t> </a:t>
            </a:r>
            <a:r>
              <a:rPr lang="vi-VN" sz="1800" dirty="0">
                <a:effectLst/>
                <a:ea typeface="Times New Roman" panose="02020603050405020304" pitchFamily="18" charset="0"/>
              </a:rPr>
              <a:t>thích</a:t>
            </a:r>
            <a:r>
              <a:rPr lang="vi-VN" sz="1800" spc="190" dirty="0">
                <a:effectLst/>
                <a:ea typeface="Times New Roman" panose="02020603050405020304" pitchFamily="18" charset="0"/>
              </a:rPr>
              <a:t> </a:t>
            </a:r>
            <a:r>
              <a:rPr lang="vi-VN" sz="1800" dirty="0">
                <a:effectLst/>
                <a:ea typeface="Times New Roman" panose="02020603050405020304" pitchFamily="18" charset="0"/>
              </a:rPr>
              <a:t>với</a:t>
            </a:r>
            <a:r>
              <a:rPr lang="vi-VN" sz="1800" spc="200" dirty="0">
                <a:effectLst/>
                <a:ea typeface="Times New Roman" panose="02020603050405020304" pitchFamily="18" charset="0"/>
              </a:rPr>
              <a:t> </a:t>
            </a:r>
            <a:r>
              <a:rPr lang="vi-VN" sz="1800" dirty="0">
                <a:effectLst/>
                <a:ea typeface="Times New Roman" panose="02020603050405020304" pitchFamily="18" charset="0"/>
              </a:rPr>
              <a:t>Arduino,</a:t>
            </a:r>
            <a:r>
              <a:rPr lang="vi-VN" sz="1800" spc="200" dirty="0">
                <a:effectLst/>
                <a:ea typeface="Times New Roman" panose="02020603050405020304" pitchFamily="18" charset="0"/>
              </a:rPr>
              <a:t> </a:t>
            </a:r>
            <a:r>
              <a:rPr lang="vi-VN" sz="1800" dirty="0">
                <a:effectLst/>
                <a:ea typeface="Times New Roman" panose="02020603050405020304" pitchFamily="18" charset="0"/>
              </a:rPr>
              <a:t>MSP430</a:t>
            </a:r>
            <a:r>
              <a:rPr lang="vi-VN" sz="1800" spc="190" dirty="0">
                <a:effectLst/>
                <a:ea typeface="Times New Roman" panose="02020603050405020304" pitchFamily="18" charset="0"/>
              </a:rPr>
              <a:t> </a:t>
            </a:r>
            <a:r>
              <a:rPr lang="vi-VN" sz="1800" dirty="0">
                <a:effectLst/>
                <a:ea typeface="Times New Roman" panose="02020603050405020304" pitchFamily="18" charset="0"/>
              </a:rPr>
              <a:t>Series,</a:t>
            </a:r>
            <a:r>
              <a:rPr lang="vi-VN" sz="1800" spc="220" dirty="0">
                <a:effectLst/>
                <a:ea typeface="Times New Roman" panose="02020603050405020304" pitchFamily="18" charset="0"/>
              </a:rPr>
              <a:t> </a:t>
            </a:r>
            <a:r>
              <a:rPr lang="vi-VN" sz="1800" dirty="0">
                <a:effectLst/>
                <a:ea typeface="Times New Roman" panose="02020603050405020304" pitchFamily="18" charset="0"/>
              </a:rPr>
              <a:t>STM32</a:t>
            </a:r>
            <a:r>
              <a:rPr lang="vi-VN" sz="1800" spc="190" dirty="0">
                <a:effectLst/>
                <a:ea typeface="Times New Roman" panose="02020603050405020304" pitchFamily="18" charset="0"/>
              </a:rPr>
              <a:t> </a:t>
            </a:r>
            <a:r>
              <a:rPr lang="vi-VN" sz="1800" dirty="0">
                <a:effectLst/>
                <a:ea typeface="Times New Roman" panose="02020603050405020304" pitchFamily="18" charset="0"/>
              </a:rPr>
              <a:t>/</a:t>
            </a:r>
            <a:r>
              <a:rPr lang="vi-VN" sz="1800" spc="200" dirty="0">
                <a:effectLst/>
                <a:ea typeface="Times New Roman" panose="02020603050405020304" pitchFamily="18" charset="0"/>
              </a:rPr>
              <a:t> </a:t>
            </a:r>
            <a:r>
              <a:rPr lang="vi-VN" sz="1800" dirty="0">
                <a:effectLst/>
                <a:ea typeface="Times New Roman" panose="02020603050405020304" pitchFamily="18" charset="0"/>
              </a:rPr>
              <a:t>2,</a:t>
            </a:r>
            <a:r>
              <a:rPr lang="vi-VN" sz="1800" spc="200" dirty="0">
                <a:effectLst/>
                <a:ea typeface="Times New Roman" panose="02020603050405020304" pitchFamily="18" charset="0"/>
              </a:rPr>
              <a:t> </a:t>
            </a:r>
            <a:r>
              <a:rPr lang="vi-VN" sz="1800" dirty="0">
                <a:effectLst/>
                <a:ea typeface="Times New Roman" panose="02020603050405020304" pitchFamily="18" charset="0"/>
              </a:rPr>
              <a:t>CSR</a:t>
            </a:r>
            <a:r>
              <a:rPr lang="vi-VN" sz="1800" spc="-310" dirty="0">
                <a:effectLst/>
                <a:ea typeface="Times New Roman" panose="02020603050405020304" pitchFamily="18" charset="0"/>
              </a:rPr>
              <a:t> </a:t>
            </a:r>
            <a:r>
              <a:rPr lang="vi-VN" sz="1800" dirty="0">
                <a:effectLst/>
                <a:ea typeface="Times New Roman" panose="02020603050405020304" pitchFamily="18" charset="0"/>
              </a:rPr>
              <a:t>IC,…</a:t>
            </a:r>
            <a:endParaRPr lang="en-US" sz="1400" dirty="0">
              <a:effectLst/>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vi-VN" sz="1800" dirty="0">
                <a:effectLst/>
                <a:ea typeface="Times New Roman" panose="02020603050405020304" pitchFamily="18" charset="0"/>
              </a:rPr>
              <a:t>Tiêu</a:t>
            </a:r>
            <a:r>
              <a:rPr lang="vi-VN" sz="1800" spc="-10" dirty="0">
                <a:effectLst/>
                <a:ea typeface="Times New Roman" panose="02020603050405020304" pitchFamily="18" charset="0"/>
              </a:rPr>
              <a:t> </a:t>
            </a:r>
            <a:r>
              <a:rPr lang="vi-VN" sz="1800" dirty="0">
                <a:effectLst/>
                <a:ea typeface="Times New Roman" panose="02020603050405020304" pitchFamily="18" charset="0"/>
              </a:rPr>
              <a:t>thụ</a:t>
            </a:r>
            <a:r>
              <a:rPr lang="vi-VN" sz="1800" spc="-5" dirty="0">
                <a:effectLst/>
                <a:ea typeface="Times New Roman" panose="02020603050405020304" pitchFamily="18" charset="0"/>
              </a:rPr>
              <a:t> </a:t>
            </a:r>
            <a:r>
              <a:rPr lang="vi-VN" sz="1800" dirty="0">
                <a:effectLst/>
                <a:ea typeface="Times New Roman" panose="02020603050405020304" pitchFamily="18" charset="0"/>
              </a:rPr>
              <a:t>điện</a:t>
            </a:r>
            <a:r>
              <a:rPr lang="vi-VN" sz="1800" spc="-5" dirty="0">
                <a:effectLst/>
                <a:ea typeface="Times New Roman" panose="02020603050405020304" pitchFamily="18" charset="0"/>
              </a:rPr>
              <a:t> </a:t>
            </a:r>
            <a:r>
              <a:rPr lang="vi-VN" sz="1800" dirty="0">
                <a:effectLst/>
                <a:ea typeface="Times New Roman" panose="02020603050405020304" pitchFamily="18" charset="0"/>
              </a:rPr>
              <a:t>năng</a:t>
            </a:r>
            <a:r>
              <a:rPr lang="vi-VN" sz="1800" spc="5" dirty="0">
                <a:effectLst/>
                <a:ea typeface="Times New Roman" panose="02020603050405020304" pitchFamily="18" charset="0"/>
              </a:rPr>
              <a:t> </a:t>
            </a:r>
            <a:r>
              <a:rPr lang="vi-VN" sz="1800" dirty="0">
                <a:effectLst/>
                <a:ea typeface="Times New Roman" panose="02020603050405020304" pitchFamily="18" charset="0"/>
              </a:rPr>
              <a:t>thấp:</a:t>
            </a:r>
            <a:r>
              <a:rPr lang="vi-VN" sz="1800" spc="-10" dirty="0">
                <a:effectLst/>
                <a:ea typeface="Times New Roman" panose="02020603050405020304" pitchFamily="18" charset="0"/>
              </a:rPr>
              <a:t> </a:t>
            </a:r>
            <a:r>
              <a:rPr lang="vi-VN" sz="1800" dirty="0">
                <a:effectLst/>
                <a:ea typeface="Times New Roman" panose="02020603050405020304" pitchFamily="18" charset="0"/>
              </a:rPr>
              <a:t>0.08W</a:t>
            </a:r>
            <a:r>
              <a:rPr lang="vi-VN" sz="1800" spc="-15" dirty="0">
                <a:effectLst/>
                <a:ea typeface="Times New Roman" panose="02020603050405020304" pitchFamily="18" charset="0"/>
              </a:rPr>
              <a:t> </a:t>
            </a:r>
            <a:r>
              <a:rPr lang="vi-VN" sz="1800" dirty="0">
                <a:effectLst/>
                <a:ea typeface="Times New Roman" panose="02020603050405020304" pitchFamily="18" charset="0"/>
              </a:rPr>
              <a:t>(fullscreen)</a:t>
            </a:r>
            <a:r>
              <a:rPr lang="en-US" sz="1800" dirty="0">
                <a:effectLst/>
                <a:ea typeface="Times New Roman" panose="02020603050405020304" pitchFamily="18" charset="0"/>
              </a:rPr>
              <a:t>.</a:t>
            </a:r>
            <a:endParaRPr lang="en-US" sz="1400" dirty="0">
              <a:effectLst/>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vi-VN" sz="1800" dirty="0">
                <a:effectLst/>
                <a:ea typeface="Times New Roman" panose="02020603050405020304" pitchFamily="18" charset="0"/>
              </a:rPr>
              <a:t>Chuẩn</a:t>
            </a:r>
            <a:r>
              <a:rPr lang="vi-VN" sz="1800" spc="-10" dirty="0">
                <a:effectLst/>
                <a:ea typeface="Times New Roman" panose="02020603050405020304" pitchFamily="18" charset="0"/>
              </a:rPr>
              <a:t> </a:t>
            </a:r>
            <a:r>
              <a:rPr lang="vi-VN" sz="1800" dirty="0">
                <a:effectLst/>
                <a:ea typeface="Times New Roman" panose="02020603050405020304" pitchFamily="18" charset="0"/>
              </a:rPr>
              <a:t>giao tiếp:</a:t>
            </a:r>
            <a:r>
              <a:rPr lang="vi-VN" sz="1800" spc="-10" dirty="0">
                <a:effectLst/>
                <a:ea typeface="Times New Roman" panose="02020603050405020304" pitchFamily="18" charset="0"/>
              </a:rPr>
              <a:t> </a:t>
            </a:r>
            <a:r>
              <a:rPr lang="vi-VN" sz="1800" dirty="0">
                <a:effectLst/>
                <a:ea typeface="Times New Roman" panose="02020603050405020304" pitchFamily="18" charset="0"/>
              </a:rPr>
              <a:t>I2C</a:t>
            </a:r>
            <a:r>
              <a:rPr lang="vi-VN" sz="1800" spc="-10" dirty="0">
                <a:effectLst/>
                <a:ea typeface="Times New Roman" panose="02020603050405020304" pitchFamily="18" charset="0"/>
              </a:rPr>
              <a:t> </a:t>
            </a:r>
            <a:r>
              <a:rPr lang="vi-VN" sz="1800" dirty="0">
                <a:effectLst/>
                <a:ea typeface="Times New Roman" panose="02020603050405020304" pitchFamily="18" charset="0"/>
              </a:rPr>
              <a:t>(thông</a:t>
            </a:r>
            <a:r>
              <a:rPr lang="vi-VN" sz="1800" spc="-10" dirty="0">
                <a:effectLst/>
                <a:ea typeface="Times New Roman" panose="02020603050405020304" pitchFamily="18" charset="0"/>
              </a:rPr>
              <a:t> </a:t>
            </a:r>
            <a:r>
              <a:rPr lang="vi-VN" sz="1800" dirty="0">
                <a:effectLst/>
                <a:ea typeface="Times New Roman" panose="02020603050405020304" pitchFamily="18" charset="0"/>
              </a:rPr>
              <a:t>qua</a:t>
            </a:r>
            <a:r>
              <a:rPr lang="vi-VN" sz="1800" spc="-10" dirty="0">
                <a:effectLst/>
                <a:ea typeface="Times New Roman" panose="02020603050405020304" pitchFamily="18" charset="0"/>
              </a:rPr>
              <a:t> </a:t>
            </a:r>
            <a:r>
              <a:rPr lang="vi-VN" sz="1800" dirty="0">
                <a:effectLst/>
                <a:ea typeface="Times New Roman" panose="02020603050405020304" pitchFamily="18" charset="0"/>
              </a:rPr>
              <a:t>2</a:t>
            </a:r>
            <a:r>
              <a:rPr lang="vi-VN" sz="1800" spc="5" dirty="0">
                <a:effectLst/>
                <a:ea typeface="Times New Roman" panose="02020603050405020304" pitchFamily="18" charset="0"/>
              </a:rPr>
              <a:t> </a:t>
            </a:r>
            <a:r>
              <a:rPr lang="vi-VN" sz="1800" dirty="0">
                <a:effectLst/>
                <a:ea typeface="Times New Roman" panose="02020603050405020304" pitchFamily="18" charset="0"/>
              </a:rPr>
              <a:t>chân</a:t>
            </a:r>
            <a:r>
              <a:rPr lang="vi-VN" sz="1800" spc="-10" dirty="0">
                <a:effectLst/>
                <a:ea typeface="Times New Roman" panose="02020603050405020304" pitchFamily="18" charset="0"/>
              </a:rPr>
              <a:t> </a:t>
            </a:r>
            <a:r>
              <a:rPr lang="vi-VN" sz="1800" dirty="0">
                <a:effectLst/>
                <a:ea typeface="Times New Roman" panose="02020603050405020304" pitchFamily="18" charset="0"/>
              </a:rPr>
              <a:t>SCL, SDA)</a:t>
            </a:r>
            <a:r>
              <a:rPr lang="en-US" sz="1800" dirty="0">
                <a:effectLst/>
                <a:ea typeface="Times New Roman" panose="02020603050405020304" pitchFamily="18" charset="0"/>
              </a:rPr>
              <a:t>.</a:t>
            </a:r>
            <a:endParaRPr lang="en-US" sz="1400" dirty="0">
              <a:effectLst/>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vi-VN" sz="1800" dirty="0">
                <a:effectLst/>
                <a:ea typeface="Times New Roman" panose="02020603050405020304" pitchFamily="18" charset="0"/>
              </a:rPr>
              <a:t>Điện</a:t>
            </a:r>
            <a:r>
              <a:rPr lang="vi-VN" sz="1800" spc="-10" dirty="0">
                <a:effectLst/>
                <a:ea typeface="Times New Roman" panose="02020603050405020304" pitchFamily="18" charset="0"/>
              </a:rPr>
              <a:t> </a:t>
            </a:r>
            <a:r>
              <a:rPr lang="vi-VN" sz="1800" dirty="0">
                <a:effectLst/>
                <a:ea typeface="Times New Roman" panose="02020603050405020304" pitchFamily="18" charset="0"/>
              </a:rPr>
              <a:t>áp</a:t>
            </a:r>
            <a:r>
              <a:rPr lang="vi-VN" sz="1800" spc="-10" dirty="0">
                <a:effectLst/>
                <a:ea typeface="Times New Roman" panose="02020603050405020304" pitchFamily="18" charset="0"/>
              </a:rPr>
              <a:t> </a:t>
            </a:r>
            <a:r>
              <a:rPr lang="vi-VN" sz="1800" dirty="0">
                <a:effectLst/>
                <a:ea typeface="Times New Roman" panose="02020603050405020304" pitchFamily="18" charset="0"/>
              </a:rPr>
              <a:t>hoạt</a:t>
            </a:r>
            <a:r>
              <a:rPr lang="vi-VN" sz="1800" spc="-10" dirty="0">
                <a:effectLst/>
                <a:ea typeface="Times New Roman" panose="02020603050405020304" pitchFamily="18" charset="0"/>
              </a:rPr>
              <a:t> </a:t>
            </a:r>
            <a:r>
              <a:rPr lang="vi-VN" sz="1800" dirty="0">
                <a:effectLst/>
                <a:ea typeface="Times New Roman" panose="02020603050405020304" pitchFamily="18" charset="0"/>
              </a:rPr>
              <a:t>động: 3V-5V</a:t>
            </a:r>
            <a:r>
              <a:rPr lang="vi-VN" sz="1800" spc="-10" dirty="0">
                <a:effectLst/>
                <a:ea typeface="Times New Roman" panose="02020603050405020304" pitchFamily="18" charset="0"/>
              </a:rPr>
              <a:t> </a:t>
            </a:r>
            <a:r>
              <a:rPr lang="vi-VN" sz="1800" dirty="0">
                <a:effectLst/>
                <a:ea typeface="Times New Roman" panose="02020603050405020304" pitchFamily="18" charset="0"/>
              </a:rPr>
              <a:t>DC</a:t>
            </a:r>
            <a:r>
              <a:rPr lang="en-US" sz="1800" dirty="0">
                <a:effectLst/>
                <a:ea typeface="Times New Roman" panose="02020603050405020304" pitchFamily="18" charset="0"/>
              </a:rPr>
              <a:t>.</a:t>
            </a:r>
            <a:endParaRPr lang="en-US" sz="1400" dirty="0">
              <a:effectLst/>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vi-VN" sz="1800" dirty="0">
                <a:effectLst/>
                <a:ea typeface="Times New Roman" panose="02020603050405020304" pitchFamily="18" charset="0"/>
              </a:rPr>
              <a:t>Nhiệt</a:t>
            </a:r>
            <a:r>
              <a:rPr lang="vi-VN" sz="1800" spc="-10" dirty="0">
                <a:effectLst/>
                <a:ea typeface="Times New Roman" panose="02020603050405020304" pitchFamily="18" charset="0"/>
              </a:rPr>
              <a:t> </a:t>
            </a:r>
            <a:r>
              <a:rPr lang="vi-VN" sz="1800" dirty="0">
                <a:effectLst/>
                <a:ea typeface="Times New Roman" panose="02020603050405020304" pitchFamily="18" charset="0"/>
              </a:rPr>
              <a:t>đô</a:t>
            </a:r>
            <a:r>
              <a:rPr lang="vi-VN" sz="1800" spc="-10" dirty="0">
                <a:effectLst/>
                <a:ea typeface="Times New Roman" panose="02020603050405020304" pitchFamily="18" charset="0"/>
              </a:rPr>
              <a:t> </a:t>
            </a:r>
            <a:r>
              <a:rPr lang="vi-VN" sz="1800" dirty="0">
                <a:effectLst/>
                <a:ea typeface="Times New Roman" panose="02020603050405020304" pitchFamily="18" charset="0"/>
              </a:rPr>
              <a:t>hoạt</a:t>
            </a:r>
            <a:r>
              <a:rPr lang="vi-VN" sz="1800" spc="-10" dirty="0">
                <a:effectLst/>
                <a:ea typeface="Times New Roman" panose="02020603050405020304" pitchFamily="18" charset="0"/>
              </a:rPr>
              <a:t> </a:t>
            </a:r>
            <a:r>
              <a:rPr lang="vi-VN" sz="1800" dirty="0">
                <a:effectLst/>
                <a:ea typeface="Times New Roman" panose="02020603050405020304" pitchFamily="18" charset="0"/>
              </a:rPr>
              <a:t>động: -</a:t>
            </a:r>
            <a:r>
              <a:rPr lang="en-US" sz="1800" dirty="0">
                <a:effectLst/>
                <a:ea typeface="Times New Roman" panose="02020603050405020304" pitchFamily="18" charset="0"/>
              </a:rPr>
              <a:t>20</a:t>
            </a:r>
            <a:r>
              <a:rPr lang="vi-VN" sz="1800" dirty="0">
                <a:effectLst/>
                <a:ea typeface="Times New Roman" panose="02020603050405020304" pitchFamily="18" charset="0"/>
              </a:rPr>
              <a:t>℃-70℃</a:t>
            </a:r>
            <a:r>
              <a:rPr lang="en-US" sz="1800" dirty="0">
                <a:effectLst/>
                <a:ea typeface="Times New Roman" panose="02020603050405020304" pitchFamily="18" charset="0"/>
              </a:rPr>
              <a:t>.</a:t>
            </a:r>
            <a:endParaRPr lang="en-US" sz="1400" dirty="0">
              <a:effectLst/>
              <a:ea typeface="Times New Roman" panose="02020603050405020304" pitchFamily="18" charset="0"/>
            </a:endParaRPr>
          </a:p>
        </p:txBody>
      </p:sp>
    </p:spTree>
    <p:extLst>
      <p:ext uri="{BB962C8B-B14F-4D97-AF65-F5344CB8AC3E}">
        <p14:creationId xmlns:p14="http://schemas.microsoft.com/office/powerpoint/2010/main" val="3290552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latin typeface="+mn-lt"/>
              </a:rPr>
              <a:pPr/>
              <a:t>6</a:t>
            </a:fld>
            <a:endParaRPr lang="en-US" dirty="0">
              <a:latin typeface="+mn-lt"/>
            </a:endParaRPr>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n-lt"/>
              </a:rPr>
              <a:t>II. THIẾT KẾ HỆ THỐNG</a:t>
            </a:r>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a:xfrm>
            <a:off x="235077" y="841247"/>
            <a:ext cx="5643300" cy="2483067"/>
          </a:xfrm>
        </p:spPr>
        <p:txBody>
          <a:bodyPr/>
          <a:lstStyle/>
          <a:p>
            <a:pPr marL="0" indent="0">
              <a:buNone/>
            </a:pPr>
            <a:endParaRPr lang="en-US" sz="1600" b="0" i="0" dirty="0">
              <a:solidFill>
                <a:srgbClr val="000000"/>
              </a:solidFill>
              <a:effectLst/>
              <a:latin typeface="+mn-lt"/>
            </a:endParaRPr>
          </a:p>
          <a:p>
            <a:pPr marL="0" indent="0">
              <a:buNone/>
            </a:pPr>
            <a:endParaRPr lang="en-US" sz="2400" dirty="0">
              <a:latin typeface="+mn-lt"/>
            </a:endParaRPr>
          </a:p>
          <a:p>
            <a:pPr marL="0" indent="0">
              <a:buNone/>
            </a:pPr>
            <a:endParaRPr lang="en-US" sz="2400" dirty="0">
              <a:latin typeface="+mn-lt"/>
            </a:endParaRPr>
          </a:p>
        </p:txBody>
      </p:sp>
      <p:sp>
        <p:nvSpPr>
          <p:cNvPr id="7" name="TextBox 6">
            <a:extLst>
              <a:ext uri="{FF2B5EF4-FFF2-40B4-BE49-F238E27FC236}">
                <a16:creationId xmlns:a16="http://schemas.microsoft.com/office/drawing/2014/main" id="{902402EF-9D41-8614-CE31-0DB3BB9EA9AB}"/>
              </a:ext>
            </a:extLst>
          </p:cNvPr>
          <p:cNvSpPr txBox="1"/>
          <p:nvPr/>
        </p:nvSpPr>
        <p:spPr>
          <a:xfrm>
            <a:off x="550606" y="983226"/>
            <a:ext cx="6316777" cy="4924425"/>
          </a:xfrm>
          <a:prstGeom prst="rect">
            <a:avLst/>
          </a:prstGeom>
          <a:noFill/>
        </p:spPr>
        <p:txBody>
          <a:bodyPr wrap="square" rtlCol="0">
            <a:spAutoFit/>
          </a:bodyPr>
          <a:lstStyle/>
          <a:p>
            <a:r>
              <a:rPr lang="en-US" sz="2400" dirty="0" err="1">
                <a:effectLst/>
                <a:ea typeface="Times New Roman" panose="02020603050405020304" pitchFamily="18" charset="0"/>
              </a:rPr>
              <a:t>Cảm</a:t>
            </a:r>
            <a:r>
              <a:rPr lang="en-US" sz="2400" dirty="0">
                <a:effectLst/>
                <a:ea typeface="Times New Roman" panose="02020603050405020304" pitchFamily="18" charset="0"/>
              </a:rPr>
              <a:t> </a:t>
            </a:r>
            <a:r>
              <a:rPr lang="en-US" sz="2400" dirty="0" err="1">
                <a:effectLst/>
                <a:ea typeface="Times New Roman" panose="02020603050405020304" pitchFamily="18" charset="0"/>
              </a:rPr>
              <a:t>biến</a:t>
            </a:r>
            <a:r>
              <a:rPr lang="en-US" sz="2400" dirty="0">
                <a:effectLst/>
                <a:ea typeface="Times New Roman" panose="02020603050405020304" pitchFamily="18" charset="0"/>
              </a:rPr>
              <a:t> </a:t>
            </a:r>
            <a:r>
              <a:rPr lang="en-US" sz="2400" dirty="0" err="1">
                <a:effectLst/>
                <a:ea typeface="Times New Roman" panose="02020603050405020304" pitchFamily="18" charset="0"/>
              </a:rPr>
              <a:t>ánh</a:t>
            </a:r>
            <a:r>
              <a:rPr lang="en-US" sz="2400" dirty="0">
                <a:effectLst/>
                <a:ea typeface="Times New Roman" panose="02020603050405020304" pitchFamily="18" charset="0"/>
              </a:rPr>
              <a:t> </a:t>
            </a:r>
            <a:r>
              <a:rPr lang="en-US" sz="2400" dirty="0" err="1">
                <a:effectLst/>
                <a:ea typeface="Times New Roman" panose="02020603050405020304" pitchFamily="18" charset="0"/>
              </a:rPr>
              <a:t>sáng</a:t>
            </a:r>
            <a:r>
              <a:rPr lang="en-US" sz="2400" dirty="0">
                <a:effectLst/>
                <a:ea typeface="Times New Roman" panose="02020603050405020304" pitchFamily="18" charset="0"/>
              </a:rPr>
              <a:t> (LDR)</a:t>
            </a:r>
          </a:p>
          <a:p>
            <a:pPr marL="311150" marR="895985" algn="just">
              <a:spcBef>
                <a:spcPts val="440"/>
              </a:spcBef>
              <a:spcAft>
                <a:spcPts val="0"/>
              </a:spcAft>
            </a:pPr>
            <a:r>
              <a:rPr lang="en-US" sz="1800" dirty="0" err="1">
                <a:effectLst/>
                <a:ea typeface="Times New Roman" panose="02020603050405020304" pitchFamily="18" charset="0"/>
              </a:rPr>
              <a:t>Cảm</a:t>
            </a:r>
            <a:r>
              <a:rPr lang="en-US" sz="1800" dirty="0">
                <a:effectLst/>
                <a:ea typeface="Times New Roman" panose="02020603050405020304" pitchFamily="18" charset="0"/>
              </a:rPr>
              <a:t> </a:t>
            </a:r>
            <a:r>
              <a:rPr lang="en-US" sz="1800" dirty="0" err="1">
                <a:effectLst/>
                <a:ea typeface="Times New Roman" panose="02020603050405020304" pitchFamily="18" charset="0"/>
              </a:rPr>
              <a:t>biến</a:t>
            </a:r>
            <a:r>
              <a:rPr lang="en-US" sz="1800" dirty="0">
                <a:effectLst/>
                <a:ea typeface="Times New Roman" panose="02020603050405020304" pitchFamily="18" charset="0"/>
              </a:rPr>
              <a:t> </a:t>
            </a:r>
            <a:r>
              <a:rPr lang="en-US" sz="1800" dirty="0" err="1">
                <a:effectLst/>
                <a:ea typeface="Times New Roman" panose="02020603050405020304" pitchFamily="18" charset="0"/>
              </a:rPr>
              <a:t>ánh</a:t>
            </a:r>
            <a:r>
              <a:rPr lang="en-US" sz="1800" dirty="0">
                <a:effectLst/>
                <a:ea typeface="Times New Roman" panose="02020603050405020304" pitchFamily="18" charset="0"/>
              </a:rPr>
              <a:t> </a:t>
            </a:r>
            <a:r>
              <a:rPr lang="en-US" sz="1800" dirty="0" err="1">
                <a:effectLst/>
                <a:ea typeface="Times New Roman" panose="02020603050405020304" pitchFamily="18" charset="0"/>
              </a:rPr>
              <a:t>sáng</a:t>
            </a:r>
            <a:r>
              <a:rPr lang="en-US" sz="1800" dirty="0">
                <a:effectLst/>
                <a:ea typeface="Times New Roman" panose="02020603050405020304" pitchFamily="18" charset="0"/>
              </a:rPr>
              <a:t> </a:t>
            </a:r>
            <a:r>
              <a:rPr lang="en-US" sz="1800" dirty="0" err="1">
                <a:effectLst/>
                <a:ea typeface="Times New Roman" panose="02020603050405020304" pitchFamily="18" charset="0"/>
              </a:rPr>
              <a:t>là</a:t>
            </a:r>
            <a:r>
              <a:rPr lang="en-US" sz="1800" dirty="0">
                <a:effectLst/>
                <a:ea typeface="Times New Roman" panose="02020603050405020304" pitchFamily="18" charset="0"/>
              </a:rPr>
              <a:t> </a:t>
            </a:r>
            <a:r>
              <a:rPr lang="en-US" sz="1800" dirty="0" err="1">
                <a:effectLst/>
                <a:ea typeface="Times New Roman" panose="02020603050405020304" pitchFamily="18" charset="0"/>
              </a:rPr>
              <a:t>một</a:t>
            </a:r>
            <a:r>
              <a:rPr lang="en-US" sz="1800" dirty="0">
                <a:effectLst/>
                <a:ea typeface="Times New Roman" panose="02020603050405020304" pitchFamily="18" charset="0"/>
              </a:rPr>
              <a:t> </a:t>
            </a:r>
            <a:r>
              <a:rPr lang="en-US" sz="1800" dirty="0" err="1">
                <a:effectLst/>
                <a:ea typeface="Times New Roman" panose="02020603050405020304" pitchFamily="18" charset="0"/>
              </a:rPr>
              <a:t>loại</a:t>
            </a:r>
            <a:r>
              <a:rPr lang="en-US" sz="1800" dirty="0">
                <a:effectLst/>
                <a:ea typeface="Times New Roman" panose="02020603050405020304" pitchFamily="18" charset="0"/>
              </a:rPr>
              <a:t> </a:t>
            </a:r>
            <a:r>
              <a:rPr lang="en-US" sz="1800" dirty="0" err="1">
                <a:effectLst/>
                <a:ea typeface="Times New Roman" panose="02020603050405020304" pitchFamily="18" charset="0"/>
              </a:rPr>
              <a:t>cảm</a:t>
            </a:r>
            <a:r>
              <a:rPr lang="en-US" sz="1800" dirty="0">
                <a:effectLst/>
                <a:ea typeface="Times New Roman" panose="02020603050405020304" pitchFamily="18" charset="0"/>
              </a:rPr>
              <a:t> </a:t>
            </a:r>
            <a:r>
              <a:rPr lang="en-US" sz="1800" dirty="0" err="1">
                <a:effectLst/>
                <a:ea typeface="Times New Roman" panose="02020603050405020304" pitchFamily="18" charset="0"/>
              </a:rPr>
              <a:t>biến</a:t>
            </a:r>
            <a:r>
              <a:rPr lang="en-US" sz="1800" dirty="0">
                <a:effectLst/>
                <a:ea typeface="Times New Roman" panose="02020603050405020304" pitchFamily="18" charset="0"/>
              </a:rPr>
              <a:t> </a:t>
            </a:r>
            <a:r>
              <a:rPr lang="en-US" sz="1800" dirty="0" err="1">
                <a:effectLst/>
                <a:ea typeface="Times New Roman" panose="02020603050405020304" pitchFamily="18" charset="0"/>
              </a:rPr>
              <a:t>dựa</a:t>
            </a:r>
            <a:r>
              <a:rPr lang="en-US" sz="1800" dirty="0">
                <a:effectLst/>
                <a:ea typeface="Times New Roman" panose="02020603050405020304" pitchFamily="18" charset="0"/>
              </a:rPr>
              <a:t> </a:t>
            </a:r>
            <a:r>
              <a:rPr lang="en-US" sz="1800" dirty="0" err="1">
                <a:effectLst/>
                <a:ea typeface="Times New Roman" panose="02020603050405020304" pitchFamily="18" charset="0"/>
              </a:rPr>
              <a:t>trên</a:t>
            </a:r>
            <a:r>
              <a:rPr lang="en-US" sz="1800" dirty="0">
                <a:effectLst/>
                <a:ea typeface="Times New Roman" panose="02020603050405020304" pitchFamily="18" charset="0"/>
              </a:rPr>
              <a:t> </a:t>
            </a:r>
            <a:r>
              <a:rPr lang="en-US" sz="1800" dirty="0" err="1">
                <a:effectLst/>
                <a:ea typeface="Times New Roman" panose="02020603050405020304" pitchFamily="18" charset="0"/>
              </a:rPr>
              <a:t>sự</a:t>
            </a:r>
            <a:r>
              <a:rPr lang="en-US" sz="1800" dirty="0">
                <a:effectLst/>
                <a:ea typeface="Times New Roman" panose="02020603050405020304" pitchFamily="18" charset="0"/>
              </a:rPr>
              <a:t> </a:t>
            </a:r>
            <a:r>
              <a:rPr lang="en-US" sz="1800" dirty="0" err="1">
                <a:effectLst/>
                <a:ea typeface="Times New Roman" panose="02020603050405020304" pitchFamily="18" charset="0"/>
              </a:rPr>
              <a:t>thay</a:t>
            </a:r>
            <a:r>
              <a:rPr lang="en-US" sz="1800" dirty="0">
                <a:effectLst/>
                <a:ea typeface="Times New Roman" panose="02020603050405020304" pitchFamily="18" charset="0"/>
              </a:rPr>
              <a:t> </a:t>
            </a:r>
            <a:r>
              <a:rPr lang="en-US" sz="1800" dirty="0" err="1">
                <a:effectLst/>
                <a:ea typeface="Times New Roman" panose="02020603050405020304" pitchFamily="18" charset="0"/>
              </a:rPr>
              <a:t>đổi</a:t>
            </a:r>
            <a:r>
              <a:rPr lang="en-US" sz="1800" dirty="0">
                <a:effectLst/>
                <a:ea typeface="Times New Roman" panose="02020603050405020304" pitchFamily="18" charset="0"/>
              </a:rPr>
              <a:t> </a:t>
            </a:r>
            <a:r>
              <a:rPr lang="en-US" sz="1800" dirty="0" err="1">
                <a:effectLst/>
                <a:ea typeface="Times New Roman" panose="02020603050405020304" pitchFamily="18" charset="0"/>
              </a:rPr>
              <a:t>của</a:t>
            </a:r>
            <a:r>
              <a:rPr lang="en-US" sz="1800" dirty="0">
                <a:effectLst/>
                <a:ea typeface="Times New Roman" panose="02020603050405020304" pitchFamily="18" charset="0"/>
              </a:rPr>
              <a:t> </a:t>
            </a:r>
            <a:r>
              <a:rPr lang="en-US" sz="1800" dirty="0" err="1">
                <a:effectLst/>
                <a:ea typeface="Times New Roman" panose="02020603050405020304" pitchFamily="18" charset="0"/>
              </a:rPr>
              <a:t>trở</a:t>
            </a:r>
            <a:r>
              <a:rPr lang="en-US" sz="1800" dirty="0">
                <a:effectLst/>
                <a:ea typeface="Times New Roman" panose="02020603050405020304" pitchFamily="18" charset="0"/>
              </a:rPr>
              <a:t> </a:t>
            </a:r>
            <a:r>
              <a:rPr lang="en-US" sz="1800" dirty="0" err="1">
                <a:effectLst/>
                <a:ea typeface="Times New Roman" panose="02020603050405020304" pitchFamily="18" charset="0"/>
              </a:rPr>
              <a:t>kháng</a:t>
            </a:r>
            <a:r>
              <a:rPr lang="en-US" sz="1800" dirty="0">
                <a:effectLst/>
                <a:ea typeface="Times New Roman" panose="02020603050405020304" pitchFamily="18" charset="0"/>
              </a:rPr>
              <a:t> </a:t>
            </a:r>
            <a:r>
              <a:rPr lang="en-US" sz="1800" dirty="0" err="1">
                <a:effectLst/>
                <a:ea typeface="Times New Roman" panose="02020603050405020304" pitchFamily="18" charset="0"/>
              </a:rPr>
              <a:t>theo</a:t>
            </a:r>
            <a:r>
              <a:rPr lang="en-US" sz="1800" dirty="0">
                <a:effectLst/>
                <a:ea typeface="Times New Roman" panose="02020603050405020304" pitchFamily="18" charset="0"/>
              </a:rPr>
              <a:t> </a:t>
            </a:r>
            <a:r>
              <a:rPr lang="en-US" sz="1800" dirty="0" err="1">
                <a:effectLst/>
                <a:ea typeface="Times New Roman" panose="02020603050405020304" pitchFamily="18" charset="0"/>
              </a:rPr>
              <a:t>cường</a:t>
            </a:r>
            <a:r>
              <a:rPr lang="en-US" sz="1800" dirty="0">
                <a:effectLst/>
                <a:ea typeface="Times New Roman" panose="02020603050405020304" pitchFamily="18" charset="0"/>
              </a:rPr>
              <a:t> </a:t>
            </a:r>
            <a:r>
              <a:rPr lang="en-US" sz="1800" dirty="0" err="1">
                <a:effectLst/>
                <a:ea typeface="Times New Roman" panose="02020603050405020304" pitchFamily="18" charset="0"/>
              </a:rPr>
              <a:t>độ</a:t>
            </a:r>
            <a:r>
              <a:rPr lang="en-US" sz="1800" dirty="0">
                <a:effectLst/>
                <a:ea typeface="Times New Roman" panose="02020603050405020304" pitchFamily="18" charset="0"/>
              </a:rPr>
              <a:t> </a:t>
            </a:r>
            <a:r>
              <a:rPr lang="en-US" sz="1800" dirty="0" err="1">
                <a:effectLst/>
                <a:ea typeface="Times New Roman" panose="02020603050405020304" pitchFamily="18" charset="0"/>
              </a:rPr>
              <a:t>ánh</a:t>
            </a:r>
            <a:r>
              <a:rPr lang="en-US" sz="1800" dirty="0">
                <a:effectLst/>
                <a:ea typeface="Times New Roman" panose="02020603050405020304" pitchFamily="18" charset="0"/>
              </a:rPr>
              <a:t> </a:t>
            </a:r>
            <a:r>
              <a:rPr lang="en-US" sz="1800" dirty="0" err="1">
                <a:effectLst/>
                <a:ea typeface="Times New Roman" panose="02020603050405020304" pitchFamily="18" charset="0"/>
              </a:rPr>
              <a:t>sáng</a:t>
            </a:r>
            <a:r>
              <a:rPr lang="en-US" sz="1800" dirty="0">
                <a:effectLst/>
                <a:ea typeface="Times New Roman" panose="02020603050405020304" pitchFamily="18" charset="0"/>
              </a:rPr>
              <a:t> </a:t>
            </a:r>
            <a:r>
              <a:rPr lang="en-US" sz="1800" dirty="0" err="1">
                <a:effectLst/>
                <a:ea typeface="Times New Roman" panose="02020603050405020304" pitchFamily="18" charset="0"/>
              </a:rPr>
              <a:t>môi</a:t>
            </a:r>
            <a:r>
              <a:rPr lang="en-US" sz="1800" dirty="0">
                <a:effectLst/>
                <a:ea typeface="Times New Roman" panose="02020603050405020304" pitchFamily="18" charset="0"/>
              </a:rPr>
              <a:t> </a:t>
            </a:r>
            <a:r>
              <a:rPr lang="en-US" sz="1800" dirty="0" err="1">
                <a:effectLst/>
                <a:ea typeface="Times New Roman" panose="02020603050405020304" pitchFamily="18" charset="0"/>
              </a:rPr>
              <a:t>trường</a:t>
            </a:r>
            <a:r>
              <a:rPr lang="en-US" sz="1800" dirty="0">
                <a:effectLst/>
                <a:ea typeface="Times New Roman" panose="02020603050405020304" pitchFamily="18" charset="0"/>
              </a:rPr>
              <a:t> </a:t>
            </a:r>
            <a:r>
              <a:rPr lang="en-US" sz="1800" dirty="0" err="1">
                <a:effectLst/>
                <a:ea typeface="Times New Roman" panose="02020603050405020304" pitchFamily="18" charset="0"/>
              </a:rPr>
              <a:t>xung</a:t>
            </a:r>
            <a:r>
              <a:rPr lang="en-US" sz="1800" dirty="0">
                <a:effectLst/>
                <a:ea typeface="Times New Roman" panose="02020603050405020304" pitchFamily="18" charset="0"/>
              </a:rPr>
              <a:t> </a:t>
            </a:r>
            <a:r>
              <a:rPr lang="en-US" sz="1800" dirty="0" err="1">
                <a:effectLst/>
                <a:ea typeface="Times New Roman" panose="02020603050405020304" pitchFamily="18" charset="0"/>
              </a:rPr>
              <a:t>quanh</a:t>
            </a:r>
            <a:endParaRPr lang="en-US" sz="1800" dirty="0">
              <a:effectLst/>
              <a:ea typeface="Times New Roman" panose="02020603050405020304" pitchFamily="18" charset="0"/>
            </a:endParaRPr>
          </a:p>
          <a:p>
            <a:pPr marL="311150" marR="895985" algn="just">
              <a:spcBef>
                <a:spcPts val="440"/>
              </a:spcBef>
              <a:spcAft>
                <a:spcPts val="0"/>
              </a:spcAft>
            </a:pPr>
            <a:endParaRPr lang="en-US" b="1" i="1" dirty="0">
              <a:ea typeface="Times New Roman" panose="02020603050405020304" pitchFamily="18" charset="0"/>
            </a:endParaRPr>
          </a:p>
          <a:p>
            <a:pPr marL="311150" marR="895985" algn="just">
              <a:spcBef>
                <a:spcPts val="440"/>
              </a:spcBef>
              <a:spcAft>
                <a:spcPts val="0"/>
              </a:spcAft>
            </a:pPr>
            <a:r>
              <a:rPr lang="en-US" sz="1800" b="1" i="1" dirty="0">
                <a:effectLst/>
                <a:ea typeface="Times New Roman" panose="02020603050405020304" pitchFamily="18" charset="0"/>
              </a:rPr>
              <a:t>Thông </a:t>
            </a:r>
            <a:r>
              <a:rPr lang="en-US" sz="1800" b="1" i="1" dirty="0" err="1">
                <a:effectLst/>
                <a:ea typeface="Times New Roman" panose="02020603050405020304" pitchFamily="18" charset="0"/>
              </a:rPr>
              <a:t>số</a:t>
            </a:r>
            <a:r>
              <a:rPr lang="en-US" sz="1800" b="1" i="1" dirty="0">
                <a:effectLst/>
                <a:ea typeface="Times New Roman" panose="02020603050405020304" pitchFamily="18" charset="0"/>
              </a:rPr>
              <a:t> </a:t>
            </a:r>
            <a:r>
              <a:rPr lang="en-US" sz="1800" b="1" i="1" dirty="0" err="1">
                <a:effectLst/>
                <a:ea typeface="Times New Roman" panose="02020603050405020304" pitchFamily="18" charset="0"/>
              </a:rPr>
              <a:t>kỹ</a:t>
            </a:r>
            <a:r>
              <a:rPr lang="en-US" sz="1800" b="1" i="1" dirty="0">
                <a:effectLst/>
                <a:ea typeface="Times New Roman" panose="02020603050405020304" pitchFamily="18" charset="0"/>
              </a:rPr>
              <a:t> </a:t>
            </a:r>
            <a:r>
              <a:rPr lang="en-US" sz="1800" b="1" i="1" dirty="0" err="1">
                <a:effectLst/>
                <a:ea typeface="Times New Roman" panose="02020603050405020304" pitchFamily="18" charset="0"/>
              </a:rPr>
              <a:t>thuật</a:t>
            </a:r>
            <a:endParaRPr lang="en-US" sz="1800" b="1" i="1" dirty="0">
              <a:effectLst/>
              <a:ea typeface="Times New Roman" panose="02020603050405020304" pitchFamily="18" charset="0"/>
            </a:endParaRPr>
          </a:p>
          <a:p>
            <a:pPr marL="342900" marR="895985" lvl="0" indent="-342900">
              <a:spcBef>
                <a:spcPts val="150"/>
              </a:spcBef>
              <a:spcAft>
                <a:spcPts val="0"/>
              </a:spcAft>
              <a:buFont typeface="Symbol" panose="05050102010706020507" pitchFamily="18" charset="2"/>
              <a:buChar char=""/>
            </a:pPr>
            <a:r>
              <a:rPr lang="en-US" sz="1800" dirty="0" err="1">
                <a:effectLst/>
                <a:ea typeface="Times New Roman" panose="02020603050405020304" pitchFamily="18" charset="0"/>
              </a:rPr>
              <a:t>Điện</a:t>
            </a:r>
            <a:r>
              <a:rPr lang="en-US" sz="1800" dirty="0">
                <a:effectLst/>
                <a:ea typeface="Times New Roman" panose="02020603050405020304" pitchFamily="18" charset="0"/>
              </a:rPr>
              <a:t> </a:t>
            </a:r>
            <a:r>
              <a:rPr lang="en-US" sz="1800" dirty="0" err="1">
                <a:effectLst/>
                <a:ea typeface="Times New Roman" panose="02020603050405020304" pitchFamily="18" charset="0"/>
              </a:rPr>
              <a:t>áp</a:t>
            </a:r>
            <a:r>
              <a:rPr lang="en-US" sz="1800" dirty="0">
                <a:effectLst/>
                <a:ea typeface="Times New Roman" panose="02020603050405020304" pitchFamily="18" charset="0"/>
              </a:rPr>
              <a:t> </a:t>
            </a:r>
            <a:r>
              <a:rPr lang="en-US" sz="1800" dirty="0" err="1">
                <a:effectLst/>
                <a:ea typeface="Times New Roman" panose="02020603050405020304" pitchFamily="18" charset="0"/>
              </a:rPr>
              <a:t>hoạt</a:t>
            </a:r>
            <a:r>
              <a:rPr lang="en-US" sz="1800" dirty="0">
                <a:effectLst/>
                <a:ea typeface="Times New Roman" panose="02020603050405020304" pitchFamily="18" charset="0"/>
              </a:rPr>
              <a:t> </a:t>
            </a:r>
            <a:r>
              <a:rPr lang="en-US" sz="1800" dirty="0" err="1">
                <a:effectLst/>
                <a:ea typeface="Times New Roman" panose="02020603050405020304" pitchFamily="18" charset="0"/>
              </a:rPr>
              <a:t>động</a:t>
            </a:r>
            <a:r>
              <a:rPr lang="en-US" sz="1800" dirty="0">
                <a:effectLst/>
                <a:ea typeface="Times New Roman" panose="02020603050405020304" pitchFamily="18" charset="0"/>
              </a:rPr>
              <a:t> 3.3 – 5 V </a:t>
            </a:r>
          </a:p>
          <a:p>
            <a:pPr marL="342900" marR="895985" lvl="0" indent="-342900">
              <a:spcBef>
                <a:spcPts val="150"/>
              </a:spcBef>
              <a:spcAft>
                <a:spcPts val="0"/>
              </a:spcAft>
              <a:buFont typeface="Symbol" panose="05050102010706020507" pitchFamily="18" charset="2"/>
              <a:buChar char=""/>
            </a:pPr>
            <a:r>
              <a:rPr lang="en-US" sz="1800" dirty="0" err="1">
                <a:effectLst/>
                <a:ea typeface="Times New Roman" panose="02020603050405020304" pitchFamily="18" charset="0"/>
              </a:rPr>
              <a:t>Kết</a:t>
            </a:r>
            <a:r>
              <a:rPr lang="en-US" sz="1800" dirty="0">
                <a:effectLst/>
                <a:ea typeface="Times New Roman" panose="02020603050405020304" pitchFamily="18" charset="0"/>
              </a:rPr>
              <a:t> </a:t>
            </a:r>
            <a:r>
              <a:rPr lang="en-US" sz="1800" dirty="0" err="1">
                <a:effectLst/>
                <a:ea typeface="Times New Roman" panose="02020603050405020304" pitchFamily="18" charset="0"/>
              </a:rPr>
              <a:t>nối</a:t>
            </a:r>
            <a:r>
              <a:rPr lang="en-US" sz="1800" dirty="0">
                <a:effectLst/>
                <a:ea typeface="Times New Roman" panose="02020603050405020304" pitchFamily="18" charset="0"/>
              </a:rPr>
              <a:t> 4 </a:t>
            </a:r>
            <a:r>
              <a:rPr lang="en-US" sz="1800" dirty="0" err="1">
                <a:effectLst/>
                <a:ea typeface="Times New Roman" panose="02020603050405020304" pitchFamily="18" charset="0"/>
              </a:rPr>
              <a:t>chân</a:t>
            </a:r>
            <a:r>
              <a:rPr lang="en-US" sz="1800" dirty="0">
                <a:effectLst/>
                <a:ea typeface="Times New Roman" panose="02020603050405020304" pitchFamily="18" charset="0"/>
              </a:rPr>
              <a:t> </a:t>
            </a:r>
            <a:r>
              <a:rPr lang="en-US" sz="1800" dirty="0" err="1">
                <a:effectLst/>
                <a:ea typeface="Times New Roman" panose="02020603050405020304" pitchFamily="18" charset="0"/>
              </a:rPr>
              <a:t>với</a:t>
            </a:r>
            <a:r>
              <a:rPr lang="en-US" sz="1800" dirty="0">
                <a:effectLst/>
                <a:ea typeface="Times New Roman" panose="02020603050405020304" pitchFamily="18" charset="0"/>
              </a:rPr>
              <a:t> 2 </a:t>
            </a:r>
            <a:r>
              <a:rPr lang="en-US" sz="1800" dirty="0" err="1">
                <a:effectLst/>
                <a:ea typeface="Times New Roman" panose="02020603050405020304" pitchFamily="18" charset="0"/>
              </a:rPr>
              <a:t>chân</a:t>
            </a:r>
            <a:r>
              <a:rPr lang="en-US" sz="1800" dirty="0">
                <a:effectLst/>
                <a:ea typeface="Times New Roman" panose="02020603050405020304" pitchFamily="18" charset="0"/>
              </a:rPr>
              <a:t> </a:t>
            </a:r>
            <a:r>
              <a:rPr lang="en-US" sz="1800" dirty="0" err="1">
                <a:effectLst/>
                <a:ea typeface="Times New Roman" panose="02020603050405020304" pitchFamily="18" charset="0"/>
              </a:rPr>
              <a:t>cấp</a:t>
            </a:r>
            <a:r>
              <a:rPr lang="en-US" sz="1800" dirty="0">
                <a:effectLst/>
                <a:ea typeface="Times New Roman" panose="02020603050405020304" pitchFamily="18" charset="0"/>
              </a:rPr>
              <a:t> </a:t>
            </a:r>
            <a:r>
              <a:rPr lang="en-US" sz="1800" dirty="0" err="1">
                <a:effectLst/>
                <a:ea typeface="Times New Roman" panose="02020603050405020304" pitchFamily="18" charset="0"/>
              </a:rPr>
              <a:t>nguồn</a:t>
            </a:r>
            <a:r>
              <a:rPr lang="en-US" sz="1800" dirty="0">
                <a:effectLst/>
                <a:ea typeface="Times New Roman" panose="02020603050405020304" pitchFamily="18" charset="0"/>
              </a:rPr>
              <a:t> (VCC </a:t>
            </a:r>
            <a:r>
              <a:rPr lang="en-US" sz="1800" dirty="0" err="1">
                <a:effectLst/>
                <a:ea typeface="Times New Roman" panose="02020603050405020304" pitchFamily="18" charset="0"/>
              </a:rPr>
              <a:t>và</a:t>
            </a:r>
            <a:r>
              <a:rPr lang="en-US" sz="1800" dirty="0">
                <a:effectLst/>
                <a:ea typeface="Times New Roman" panose="02020603050405020304" pitchFamily="18" charset="0"/>
              </a:rPr>
              <a:t> GND) </a:t>
            </a:r>
            <a:r>
              <a:rPr lang="en-US" sz="1800" dirty="0" err="1">
                <a:effectLst/>
                <a:ea typeface="Times New Roman" panose="02020603050405020304" pitchFamily="18" charset="0"/>
              </a:rPr>
              <a:t>và</a:t>
            </a:r>
            <a:r>
              <a:rPr lang="en-US" sz="1800" dirty="0">
                <a:effectLst/>
                <a:ea typeface="Times New Roman" panose="02020603050405020304" pitchFamily="18" charset="0"/>
              </a:rPr>
              <a:t> 2 </a:t>
            </a:r>
            <a:r>
              <a:rPr lang="en-US" sz="1800" dirty="0" err="1">
                <a:effectLst/>
                <a:ea typeface="Times New Roman" panose="02020603050405020304" pitchFamily="18" charset="0"/>
              </a:rPr>
              <a:t>chân</a:t>
            </a:r>
            <a:r>
              <a:rPr lang="en-US" sz="1800" dirty="0">
                <a:effectLst/>
                <a:ea typeface="Times New Roman" panose="02020603050405020304" pitchFamily="18" charset="0"/>
              </a:rPr>
              <a:t> </a:t>
            </a:r>
            <a:r>
              <a:rPr lang="en-US" sz="1800" dirty="0" err="1">
                <a:effectLst/>
                <a:ea typeface="Times New Roman" panose="02020603050405020304" pitchFamily="18" charset="0"/>
              </a:rPr>
              <a:t>tín</a:t>
            </a:r>
            <a:r>
              <a:rPr lang="en-US" sz="1800" dirty="0">
                <a:effectLst/>
                <a:ea typeface="Times New Roman" panose="02020603050405020304" pitchFamily="18" charset="0"/>
              </a:rPr>
              <a:t> </a:t>
            </a:r>
            <a:r>
              <a:rPr lang="en-US" sz="1800" dirty="0" err="1">
                <a:effectLst/>
                <a:ea typeface="Times New Roman" panose="02020603050405020304" pitchFamily="18" charset="0"/>
              </a:rPr>
              <a:t>hiệu</a:t>
            </a:r>
            <a:r>
              <a:rPr lang="en-US" sz="1800" dirty="0">
                <a:effectLst/>
                <a:ea typeface="Times New Roman" panose="02020603050405020304" pitchFamily="18" charset="0"/>
              </a:rPr>
              <a:t> </a:t>
            </a:r>
            <a:r>
              <a:rPr lang="en-US" sz="1800" dirty="0" err="1">
                <a:effectLst/>
                <a:ea typeface="Times New Roman" panose="02020603050405020304" pitchFamily="18" charset="0"/>
              </a:rPr>
              <a:t>ngõ</a:t>
            </a:r>
            <a:r>
              <a:rPr lang="en-US" sz="1800" dirty="0">
                <a:effectLst/>
                <a:ea typeface="Times New Roman" panose="02020603050405020304" pitchFamily="18" charset="0"/>
              </a:rPr>
              <a:t> </a:t>
            </a:r>
            <a:r>
              <a:rPr lang="en-US" sz="1800" dirty="0" err="1">
                <a:effectLst/>
                <a:ea typeface="Times New Roman" panose="02020603050405020304" pitchFamily="18" charset="0"/>
              </a:rPr>
              <a:t>ra</a:t>
            </a:r>
            <a:r>
              <a:rPr lang="en-US" sz="1800" dirty="0">
                <a:effectLst/>
                <a:ea typeface="Times New Roman" panose="02020603050405020304" pitchFamily="18" charset="0"/>
              </a:rPr>
              <a:t> (AO </a:t>
            </a:r>
            <a:r>
              <a:rPr lang="en-US" sz="1800" dirty="0" err="1">
                <a:effectLst/>
                <a:ea typeface="Times New Roman" panose="02020603050405020304" pitchFamily="18" charset="0"/>
              </a:rPr>
              <a:t>và</a:t>
            </a:r>
            <a:r>
              <a:rPr lang="en-US" sz="1800" dirty="0">
                <a:effectLst/>
                <a:ea typeface="Times New Roman" panose="02020603050405020304" pitchFamily="18" charset="0"/>
              </a:rPr>
              <a:t> DO). </a:t>
            </a:r>
          </a:p>
          <a:p>
            <a:pPr marL="342900" marR="895985" lvl="0" indent="-342900">
              <a:spcBef>
                <a:spcPts val="150"/>
              </a:spcBef>
              <a:spcAft>
                <a:spcPts val="0"/>
              </a:spcAft>
              <a:buFont typeface="Symbol" panose="05050102010706020507" pitchFamily="18" charset="2"/>
              <a:buChar char=""/>
            </a:pPr>
            <a:r>
              <a:rPr lang="en-US" sz="1800" dirty="0" err="1">
                <a:effectLst/>
                <a:ea typeface="Times New Roman" panose="02020603050405020304" pitchFamily="18" charset="0"/>
              </a:rPr>
              <a:t>Hỗ</a:t>
            </a:r>
            <a:r>
              <a:rPr lang="en-US" sz="1800" dirty="0">
                <a:effectLst/>
                <a:ea typeface="Times New Roman" panose="02020603050405020304" pitchFamily="18" charset="0"/>
              </a:rPr>
              <a:t> </a:t>
            </a:r>
            <a:r>
              <a:rPr lang="en-US" sz="1800" dirty="0" err="1">
                <a:effectLst/>
                <a:ea typeface="Times New Roman" panose="02020603050405020304" pitchFamily="18" charset="0"/>
              </a:rPr>
              <a:t>trợ</a:t>
            </a:r>
            <a:r>
              <a:rPr lang="en-US" sz="1800" dirty="0">
                <a:effectLst/>
                <a:ea typeface="Times New Roman" panose="02020603050405020304" pitchFamily="18" charset="0"/>
              </a:rPr>
              <a:t> </a:t>
            </a:r>
            <a:r>
              <a:rPr lang="en-US" sz="1800" dirty="0" err="1">
                <a:effectLst/>
                <a:ea typeface="Times New Roman" panose="02020603050405020304" pitchFamily="18" charset="0"/>
              </a:rPr>
              <a:t>cả</a:t>
            </a:r>
            <a:r>
              <a:rPr lang="en-US" sz="1800" dirty="0">
                <a:effectLst/>
                <a:ea typeface="Times New Roman" panose="02020603050405020304" pitchFamily="18" charset="0"/>
              </a:rPr>
              <a:t> 2 </a:t>
            </a:r>
            <a:r>
              <a:rPr lang="en-US" sz="1800" dirty="0" err="1">
                <a:effectLst/>
                <a:ea typeface="Times New Roman" panose="02020603050405020304" pitchFamily="18" charset="0"/>
              </a:rPr>
              <a:t>dạng</a:t>
            </a:r>
            <a:r>
              <a:rPr lang="en-US" sz="1800" dirty="0">
                <a:effectLst/>
                <a:ea typeface="Times New Roman" panose="02020603050405020304" pitchFamily="18" charset="0"/>
              </a:rPr>
              <a:t> </a:t>
            </a:r>
            <a:r>
              <a:rPr lang="en-US" sz="1800" dirty="0" err="1">
                <a:effectLst/>
                <a:ea typeface="Times New Roman" panose="02020603050405020304" pitchFamily="18" charset="0"/>
              </a:rPr>
              <a:t>tín</a:t>
            </a:r>
            <a:r>
              <a:rPr lang="en-US" sz="1800" dirty="0">
                <a:effectLst/>
                <a:ea typeface="Times New Roman" panose="02020603050405020304" pitchFamily="18" charset="0"/>
              </a:rPr>
              <a:t> </a:t>
            </a:r>
            <a:r>
              <a:rPr lang="en-US" sz="1800" dirty="0" err="1">
                <a:effectLst/>
                <a:ea typeface="Times New Roman" panose="02020603050405020304" pitchFamily="18" charset="0"/>
              </a:rPr>
              <a:t>hiệu</a:t>
            </a:r>
            <a:r>
              <a:rPr lang="en-US" sz="1800" dirty="0">
                <a:effectLst/>
                <a:ea typeface="Times New Roman" panose="02020603050405020304" pitchFamily="18" charset="0"/>
              </a:rPr>
              <a:t> </a:t>
            </a:r>
            <a:r>
              <a:rPr lang="en-US" sz="1800" dirty="0" err="1">
                <a:effectLst/>
                <a:ea typeface="Times New Roman" panose="02020603050405020304" pitchFamily="18" charset="0"/>
              </a:rPr>
              <a:t>ra</a:t>
            </a:r>
            <a:r>
              <a:rPr lang="en-US" sz="1800" dirty="0">
                <a:effectLst/>
                <a:ea typeface="Times New Roman" panose="02020603050405020304" pitchFamily="18" charset="0"/>
              </a:rPr>
              <a:t> Analog </a:t>
            </a:r>
            <a:r>
              <a:rPr lang="en-US" sz="1800" dirty="0" err="1">
                <a:effectLst/>
                <a:ea typeface="Times New Roman" panose="02020603050405020304" pitchFamily="18" charset="0"/>
              </a:rPr>
              <a:t>và</a:t>
            </a:r>
            <a:r>
              <a:rPr lang="en-US" sz="1800" dirty="0">
                <a:effectLst/>
                <a:ea typeface="Times New Roman" panose="02020603050405020304" pitchFamily="18" charset="0"/>
              </a:rPr>
              <a:t> TTL. </a:t>
            </a:r>
          </a:p>
          <a:p>
            <a:pPr marL="342900" marR="895985" lvl="0" indent="-342900">
              <a:spcBef>
                <a:spcPts val="150"/>
              </a:spcBef>
              <a:spcAft>
                <a:spcPts val="0"/>
              </a:spcAft>
              <a:buFont typeface="Symbol" panose="05050102010706020507" pitchFamily="18" charset="2"/>
              <a:buChar char=""/>
            </a:pPr>
            <a:r>
              <a:rPr lang="en-US" sz="1800" dirty="0" err="1">
                <a:effectLst/>
                <a:ea typeface="Times New Roman" panose="02020603050405020304" pitchFamily="18" charset="0"/>
              </a:rPr>
              <a:t>Ngõ</a:t>
            </a:r>
            <a:r>
              <a:rPr lang="en-US" sz="1800" dirty="0">
                <a:effectLst/>
                <a:ea typeface="Times New Roman" panose="02020603050405020304" pitchFamily="18" charset="0"/>
              </a:rPr>
              <a:t> </a:t>
            </a:r>
            <a:r>
              <a:rPr lang="en-US" sz="1800" dirty="0" err="1">
                <a:effectLst/>
                <a:ea typeface="Times New Roman" panose="02020603050405020304" pitchFamily="18" charset="0"/>
              </a:rPr>
              <a:t>ra</a:t>
            </a:r>
            <a:r>
              <a:rPr lang="en-US" sz="1800" dirty="0">
                <a:effectLst/>
                <a:ea typeface="Times New Roman" panose="02020603050405020304" pitchFamily="18" charset="0"/>
              </a:rPr>
              <a:t> Analog 0 – 5V </a:t>
            </a:r>
            <a:r>
              <a:rPr lang="en-US" sz="1800" dirty="0" err="1">
                <a:effectLst/>
                <a:ea typeface="Times New Roman" panose="02020603050405020304" pitchFamily="18" charset="0"/>
              </a:rPr>
              <a:t>tỷ</a:t>
            </a:r>
            <a:r>
              <a:rPr lang="en-US" sz="1800" dirty="0">
                <a:effectLst/>
                <a:ea typeface="Times New Roman" panose="02020603050405020304" pitchFamily="18" charset="0"/>
              </a:rPr>
              <a:t> </a:t>
            </a:r>
            <a:r>
              <a:rPr lang="en-US" sz="1800" dirty="0" err="1">
                <a:effectLst/>
                <a:ea typeface="Times New Roman" panose="02020603050405020304" pitchFamily="18" charset="0"/>
              </a:rPr>
              <a:t>lệ</a:t>
            </a:r>
            <a:r>
              <a:rPr lang="en-US" sz="1800" dirty="0">
                <a:effectLst/>
                <a:ea typeface="Times New Roman" panose="02020603050405020304" pitchFamily="18" charset="0"/>
              </a:rPr>
              <a:t> </a:t>
            </a:r>
            <a:r>
              <a:rPr lang="en-US" sz="1800" dirty="0" err="1">
                <a:effectLst/>
                <a:ea typeface="Times New Roman" panose="02020603050405020304" pitchFamily="18" charset="0"/>
              </a:rPr>
              <a:t>thuận</a:t>
            </a:r>
            <a:r>
              <a:rPr lang="en-US" sz="1800" dirty="0">
                <a:effectLst/>
                <a:ea typeface="Times New Roman" panose="02020603050405020304" pitchFamily="18" charset="0"/>
              </a:rPr>
              <a:t> </a:t>
            </a:r>
            <a:r>
              <a:rPr lang="en-US" sz="1800" dirty="0" err="1">
                <a:effectLst/>
                <a:ea typeface="Times New Roman" panose="02020603050405020304" pitchFamily="18" charset="0"/>
              </a:rPr>
              <a:t>với</a:t>
            </a:r>
            <a:r>
              <a:rPr lang="en-US" sz="1800" dirty="0">
                <a:effectLst/>
                <a:ea typeface="Times New Roman" panose="02020603050405020304" pitchFamily="18" charset="0"/>
              </a:rPr>
              <a:t> </a:t>
            </a:r>
            <a:r>
              <a:rPr lang="en-US" sz="1800" dirty="0" err="1">
                <a:effectLst/>
                <a:ea typeface="Times New Roman" panose="02020603050405020304" pitchFamily="18" charset="0"/>
              </a:rPr>
              <a:t>cường</a:t>
            </a:r>
            <a:r>
              <a:rPr lang="en-US" sz="1800" dirty="0">
                <a:effectLst/>
                <a:ea typeface="Times New Roman" panose="02020603050405020304" pitchFamily="18" charset="0"/>
              </a:rPr>
              <a:t> </a:t>
            </a:r>
            <a:r>
              <a:rPr lang="en-US" sz="1800" dirty="0" err="1">
                <a:effectLst/>
                <a:ea typeface="Times New Roman" panose="02020603050405020304" pitchFamily="18" charset="0"/>
              </a:rPr>
              <a:t>độ</a:t>
            </a:r>
            <a:r>
              <a:rPr lang="en-US" sz="1800" dirty="0">
                <a:effectLst/>
                <a:ea typeface="Times New Roman" panose="02020603050405020304" pitchFamily="18" charset="0"/>
              </a:rPr>
              <a:t> </a:t>
            </a:r>
            <a:r>
              <a:rPr lang="en-US" sz="1800" dirty="0" err="1">
                <a:effectLst/>
                <a:ea typeface="Times New Roman" panose="02020603050405020304" pitchFamily="18" charset="0"/>
              </a:rPr>
              <a:t>ánh</a:t>
            </a:r>
            <a:r>
              <a:rPr lang="en-US" sz="1800" dirty="0">
                <a:effectLst/>
                <a:ea typeface="Times New Roman" panose="02020603050405020304" pitchFamily="18" charset="0"/>
              </a:rPr>
              <a:t> </a:t>
            </a:r>
            <a:r>
              <a:rPr lang="en-US" sz="1800" dirty="0" err="1">
                <a:effectLst/>
                <a:ea typeface="Times New Roman" panose="02020603050405020304" pitchFamily="18" charset="0"/>
              </a:rPr>
              <a:t>sáng</a:t>
            </a:r>
            <a:r>
              <a:rPr lang="en-US" sz="1800" dirty="0">
                <a:effectLst/>
                <a:ea typeface="Times New Roman" panose="02020603050405020304" pitchFamily="18" charset="0"/>
              </a:rPr>
              <a:t>, </a:t>
            </a:r>
            <a:r>
              <a:rPr lang="en-US" sz="1800" dirty="0" err="1">
                <a:effectLst/>
                <a:ea typeface="Times New Roman" panose="02020603050405020304" pitchFamily="18" charset="0"/>
              </a:rPr>
              <a:t>ngõ</a:t>
            </a:r>
            <a:r>
              <a:rPr lang="en-US" sz="1800" dirty="0">
                <a:effectLst/>
                <a:ea typeface="Times New Roman" panose="02020603050405020304" pitchFamily="18" charset="0"/>
              </a:rPr>
              <a:t> TTL </a:t>
            </a:r>
            <a:r>
              <a:rPr lang="en-US" sz="1800" dirty="0" err="1">
                <a:effectLst/>
                <a:ea typeface="Times New Roman" panose="02020603050405020304" pitchFamily="18" charset="0"/>
              </a:rPr>
              <a:t>tích</a:t>
            </a:r>
            <a:r>
              <a:rPr lang="en-US" sz="1800" dirty="0">
                <a:effectLst/>
                <a:ea typeface="Times New Roman" panose="02020603050405020304" pitchFamily="18" charset="0"/>
              </a:rPr>
              <a:t> </a:t>
            </a:r>
            <a:r>
              <a:rPr lang="en-US" sz="1800" dirty="0" err="1">
                <a:effectLst/>
                <a:ea typeface="Times New Roman" panose="02020603050405020304" pitchFamily="18" charset="0"/>
              </a:rPr>
              <a:t>cực</a:t>
            </a:r>
            <a:r>
              <a:rPr lang="en-US" sz="1800" dirty="0">
                <a:effectLst/>
                <a:ea typeface="Times New Roman" panose="02020603050405020304" pitchFamily="18" charset="0"/>
              </a:rPr>
              <a:t> </a:t>
            </a:r>
            <a:r>
              <a:rPr lang="en-US" sz="1800" dirty="0" err="1">
                <a:effectLst/>
                <a:ea typeface="Times New Roman" panose="02020603050405020304" pitchFamily="18" charset="0"/>
              </a:rPr>
              <a:t>mức</a:t>
            </a:r>
            <a:r>
              <a:rPr lang="en-US" sz="1800" dirty="0">
                <a:effectLst/>
                <a:ea typeface="Times New Roman" panose="02020603050405020304" pitchFamily="18" charset="0"/>
              </a:rPr>
              <a:t> </a:t>
            </a:r>
            <a:r>
              <a:rPr lang="en-US" sz="1800" dirty="0" err="1">
                <a:effectLst/>
                <a:ea typeface="Times New Roman" panose="02020603050405020304" pitchFamily="18" charset="0"/>
              </a:rPr>
              <a:t>thấp</a:t>
            </a:r>
            <a:r>
              <a:rPr lang="en-US" sz="1800" dirty="0">
                <a:effectLst/>
                <a:ea typeface="Times New Roman" panose="02020603050405020304" pitchFamily="18" charset="0"/>
              </a:rPr>
              <a:t>. </a:t>
            </a:r>
          </a:p>
          <a:p>
            <a:pPr marL="342900" marR="895985" lvl="0" indent="-342900">
              <a:spcBef>
                <a:spcPts val="150"/>
              </a:spcBef>
              <a:spcAft>
                <a:spcPts val="0"/>
              </a:spcAft>
              <a:buFont typeface="Symbol" panose="05050102010706020507" pitchFamily="18" charset="2"/>
              <a:buChar char=""/>
            </a:pPr>
            <a:r>
              <a:rPr lang="en-US" sz="1800" dirty="0" err="1">
                <a:effectLst/>
                <a:ea typeface="Times New Roman" panose="02020603050405020304" pitchFamily="18" charset="0"/>
              </a:rPr>
              <a:t>Độ</a:t>
            </a:r>
            <a:r>
              <a:rPr lang="en-US" sz="1800" dirty="0">
                <a:effectLst/>
                <a:ea typeface="Times New Roman" panose="02020603050405020304" pitchFamily="18" charset="0"/>
              </a:rPr>
              <a:t> </a:t>
            </a:r>
            <a:r>
              <a:rPr lang="en-US" sz="1800" dirty="0" err="1">
                <a:effectLst/>
                <a:ea typeface="Times New Roman" panose="02020603050405020304" pitchFamily="18" charset="0"/>
              </a:rPr>
              <a:t>nhạy</a:t>
            </a:r>
            <a:r>
              <a:rPr lang="en-US" sz="1800" dirty="0">
                <a:effectLst/>
                <a:ea typeface="Times New Roman" panose="02020603050405020304" pitchFamily="18" charset="0"/>
              </a:rPr>
              <a:t> </a:t>
            </a:r>
            <a:r>
              <a:rPr lang="en-US" sz="1800" dirty="0" err="1">
                <a:effectLst/>
                <a:ea typeface="Times New Roman" panose="02020603050405020304" pitchFamily="18" charset="0"/>
              </a:rPr>
              <a:t>cao</a:t>
            </a:r>
            <a:r>
              <a:rPr lang="en-US" sz="1800" dirty="0">
                <a:effectLst/>
                <a:ea typeface="Times New Roman" panose="02020603050405020304" pitchFamily="18" charset="0"/>
              </a:rPr>
              <a:t> </a:t>
            </a:r>
            <a:r>
              <a:rPr lang="en-US" sz="1800" dirty="0" err="1">
                <a:effectLst/>
                <a:ea typeface="Times New Roman" panose="02020603050405020304" pitchFamily="18" charset="0"/>
              </a:rPr>
              <a:t>với</a:t>
            </a:r>
            <a:r>
              <a:rPr lang="en-US" sz="1800" dirty="0">
                <a:effectLst/>
                <a:ea typeface="Times New Roman" panose="02020603050405020304" pitchFamily="18" charset="0"/>
              </a:rPr>
              <a:t> </a:t>
            </a:r>
            <a:r>
              <a:rPr lang="en-US" sz="1800" dirty="0" err="1">
                <a:effectLst/>
                <a:ea typeface="Times New Roman" panose="02020603050405020304" pitchFamily="18" charset="0"/>
              </a:rPr>
              <a:t>ánh</a:t>
            </a:r>
            <a:r>
              <a:rPr lang="en-US" sz="1800" dirty="0">
                <a:effectLst/>
                <a:ea typeface="Times New Roman" panose="02020603050405020304" pitchFamily="18" charset="0"/>
              </a:rPr>
              <a:t> </a:t>
            </a:r>
            <a:r>
              <a:rPr lang="en-US" sz="1800" dirty="0" err="1">
                <a:effectLst/>
                <a:ea typeface="Times New Roman" panose="02020603050405020304" pitchFamily="18" charset="0"/>
              </a:rPr>
              <a:t>sáng</a:t>
            </a:r>
            <a:r>
              <a:rPr lang="en-US" sz="1800" dirty="0">
                <a:effectLst/>
                <a:ea typeface="Times New Roman" panose="02020603050405020304" pitchFamily="18" charset="0"/>
              </a:rPr>
              <a:t> </a:t>
            </a:r>
            <a:r>
              <a:rPr lang="en-US" sz="1800" dirty="0" err="1">
                <a:effectLst/>
                <a:ea typeface="Times New Roman" panose="02020603050405020304" pitchFamily="18" charset="0"/>
              </a:rPr>
              <a:t>được</a:t>
            </a:r>
            <a:r>
              <a:rPr lang="en-US" sz="1800" dirty="0">
                <a:effectLst/>
                <a:ea typeface="Times New Roman" panose="02020603050405020304" pitchFamily="18" charset="0"/>
              </a:rPr>
              <a:t> </a:t>
            </a:r>
            <a:r>
              <a:rPr lang="en-US" sz="1800" dirty="0" err="1">
                <a:effectLst/>
                <a:ea typeface="Times New Roman" panose="02020603050405020304" pitchFamily="18" charset="0"/>
              </a:rPr>
              <a:t>tùy</a:t>
            </a:r>
            <a:r>
              <a:rPr lang="en-US" sz="1800" dirty="0">
                <a:effectLst/>
                <a:ea typeface="Times New Roman" panose="02020603050405020304" pitchFamily="18" charset="0"/>
              </a:rPr>
              <a:t> </a:t>
            </a:r>
            <a:r>
              <a:rPr lang="en-US" sz="1800" dirty="0" err="1">
                <a:effectLst/>
                <a:ea typeface="Times New Roman" panose="02020603050405020304" pitchFamily="18" charset="0"/>
              </a:rPr>
              <a:t>chỉnh</a:t>
            </a:r>
            <a:r>
              <a:rPr lang="en-US" sz="1800" dirty="0">
                <a:effectLst/>
                <a:ea typeface="Times New Roman" panose="02020603050405020304" pitchFamily="18" charset="0"/>
              </a:rPr>
              <a:t> </a:t>
            </a:r>
            <a:r>
              <a:rPr lang="en-US" sz="1800" dirty="0" err="1">
                <a:effectLst/>
                <a:ea typeface="Times New Roman" panose="02020603050405020304" pitchFamily="18" charset="0"/>
              </a:rPr>
              <a:t>bằng</a:t>
            </a:r>
            <a:r>
              <a:rPr lang="en-US" sz="1800" dirty="0">
                <a:effectLst/>
                <a:ea typeface="Times New Roman" panose="02020603050405020304" pitchFamily="18" charset="0"/>
              </a:rPr>
              <a:t> </a:t>
            </a:r>
            <a:r>
              <a:rPr lang="en-US" sz="1800" dirty="0" err="1">
                <a:effectLst/>
                <a:ea typeface="Times New Roman" panose="02020603050405020304" pitchFamily="18" charset="0"/>
              </a:rPr>
              <a:t>biến</a:t>
            </a:r>
            <a:r>
              <a:rPr lang="en-US" sz="1800" dirty="0">
                <a:effectLst/>
                <a:ea typeface="Times New Roman" panose="02020603050405020304" pitchFamily="18" charset="0"/>
              </a:rPr>
              <a:t> </a:t>
            </a:r>
            <a:r>
              <a:rPr lang="en-US" sz="1800" dirty="0" err="1">
                <a:effectLst/>
                <a:ea typeface="Times New Roman" panose="02020603050405020304" pitchFamily="18" charset="0"/>
              </a:rPr>
              <a:t>trở</a:t>
            </a:r>
            <a:r>
              <a:rPr lang="en-US" sz="1800" dirty="0">
                <a:effectLst/>
                <a:ea typeface="Times New Roman" panose="02020603050405020304" pitchFamily="18" charset="0"/>
              </a:rPr>
              <a:t>. </a:t>
            </a:r>
          </a:p>
          <a:p>
            <a:pPr marL="342900" marR="895985" lvl="0" indent="-342900">
              <a:spcBef>
                <a:spcPts val="150"/>
              </a:spcBef>
              <a:spcAft>
                <a:spcPts val="0"/>
              </a:spcAft>
              <a:buFont typeface="Symbol" panose="05050102010706020507" pitchFamily="18" charset="2"/>
              <a:buChar char=""/>
            </a:pPr>
            <a:r>
              <a:rPr lang="en-US" sz="1800" dirty="0" err="1">
                <a:effectLst/>
                <a:ea typeface="Times New Roman" panose="02020603050405020304" pitchFamily="18" charset="0"/>
              </a:rPr>
              <a:t>Kích</a:t>
            </a:r>
            <a:r>
              <a:rPr lang="en-US" sz="1800" dirty="0">
                <a:effectLst/>
                <a:ea typeface="Times New Roman" panose="02020603050405020304" pitchFamily="18" charset="0"/>
              </a:rPr>
              <a:t> </a:t>
            </a:r>
            <a:r>
              <a:rPr lang="en-US" sz="1800" dirty="0" err="1">
                <a:effectLst/>
                <a:ea typeface="Times New Roman" panose="02020603050405020304" pitchFamily="18" charset="0"/>
              </a:rPr>
              <a:t>thước</a:t>
            </a:r>
            <a:r>
              <a:rPr lang="en-US" sz="1800" dirty="0">
                <a:effectLst/>
                <a:ea typeface="Times New Roman" panose="02020603050405020304" pitchFamily="18" charset="0"/>
              </a:rPr>
              <a:t> 32 x 14mm.</a:t>
            </a:r>
          </a:p>
          <a:p>
            <a:endParaRPr lang="en-US" dirty="0"/>
          </a:p>
        </p:txBody>
      </p:sp>
      <p:pic>
        <p:nvPicPr>
          <p:cNvPr id="8" name="Picture 7" descr="Cảm biến cường độ ánh sáng quang trở - Nshop">
            <a:extLst>
              <a:ext uri="{FF2B5EF4-FFF2-40B4-BE49-F238E27FC236}">
                <a16:creationId xmlns:a16="http://schemas.microsoft.com/office/drawing/2014/main" id="{5CB893F5-111A-3268-6B80-6E38D8C5761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34213" y="1923299"/>
            <a:ext cx="2574710" cy="2574710"/>
          </a:xfrm>
          <a:prstGeom prst="rect">
            <a:avLst/>
          </a:prstGeom>
          <a:noFill/>
          <a:ln>
            <a:noFill/>
          </a:ln>
        </p:spPr>
      </p:pic>
    </p:spTree>
    <p:extLst>
      <p:ext uri="{BB962C8B-B14F-4D97-AF65-F5344CB8AC3E}">
        <p14:creationId xmlns:p14="http://schemas.microsoft.com/office/powerpoint/2010/main" val="2281189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latin typeface="+mn-lt"/>
              </a:rPr>
              <a:pPr/>
              <a:t>7</a:t>
            </a:fld>
            <a:endParaRPr lang="en-US" dirty="0">
              <a:latin typeface="+mn-lt"/>
            </a:endParaRPr>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n-lt"/>
              </a:rPr>
              <a:t>II. THIẾT KẾ HỆ THỐNG</a:t>
            </a:r>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a:xfrm>
            <a:off x="791704" y="945933"/>
            <a:ext cx="4734025" cy="2483067"/>
          </a:xfrm>
        </p:spPr>
        <p:txBody>
          <a:bodyPr/>
          <a:lstStyle/>
          <a:p>
            <a:pPr marL="0" indent="0">
              <a:buNone/>
            </a:pPr>
            <a:r>
              <a:rPr lang="en-US" sz="1800" i="1" dirty="0">
                <a:effectLst/>
                <a:latin typeface="+mn-lt"/>
                <a:ea typeface="Times New Roman" panose="02020603050405020304" pitchFamily="18" charset="0"/>
              </a:rPr>
              <a:t>IC </a:t>
            </a:r>
            <a:r>
              <a:rPr lang="en-US" sz="1800" i="1" dirty="0" err="1">
                <a:effectLst/>
                <a:latin typeface="+mn-lt"/>
                <a:ea typeface="Times New Roman" panose="02020603050405020304" pitchFamily="18" charset="0"/>
              </a:rPr>
              <a:t>thời</a:t>
            </a:r>
            <a:r>
              <a:rPr lang="en-US" sz="1800" i="1" dirty="0">
                <a:effectLst/>
                <a:latin typeface="+mn-lt"/>
                <a:ea typeface="Times New Roman" panose="02020603050405020304" pitchFamily="18" charset="0"/>
              </a:rPr>
              <a:t> </a:t>
            </a:r>
            <a:r>
              <a:rPr lang="en-US" sz="1800" i="1" dirty="0" err="1">
                <a:effectLst/>
                <a:latin typeface="+mn-lt"/>
                <a:ea typeface="Times New Roman" panose="02020603050405020304" pitchFamily="18" charset="0"/>
              </a:rPr>
              <a:t>gian</a:t>
            </a:r>
            <a:r>
              <a:rPr lang="en-US" sz="1800" i="1" dirty="0">
                <a:effectLst/>
                <a:latin typeface="+mn-lt"/>
                <a:ea typeface="Times New Roman" panose="02020603050405020304" pitchFamily="18" charset="0"/>
              </a:rPr>
              <a:t> </a:t>
            </a:r>
            <a:r>
              <a:rPr lang="en-US" sz="1800" i="1" dirty="0" err="1">
                <a:effectLst/>
                <a:latin typeface="+mn-lt"/>
                <a:ea typeface="Times New Roman" panose="02020603050405020304" pitchFamily="18" charset="0"/>
              </a:rPr>
              <a:t>thực</a:t>
            </a:r>
            <a:r>
              <a:rPr lang="en-US" sz="1800" i="1" dirty="0">
                <a:effectLst/>
                <a:latin typeface="+mn-lt"/>
                <a:ea typeface="Times New Roman" panose="02020603050405020304" pitchFamily="18" charset="0"/>
              </a:rPr>
              <a:t>  DS 1307</a:t>
            </a:r>
            <a:endParaRPr lang="en-US" sz="1800" dirty="0">
              <a:effectLst/>
              <a:latin typeface="+mn-lt"/>
              <a:ea typeface="Times New Roman" panose="02020603050405020304" pitchFamily="18" charset="0"/>
            </a:endParaRPr>
          </a:p>
          <a:p>
            <a:pPr marL="0" indent="0">
              <a:buNone/>
            </a:pPr>
            <a:r>
              <a:rPr lang="en-US" sz="1800" dirty="0">
                <a:effectLst/>
                <a:latin typeface="+mn-lt"/>
                <a:ea typeface="Times New Roman" panose="02020603050405020304" pitchFamily="18" charset="0"/>
              </a:rPr>
              <a:t>DS1307 </a:t>
            </a:r>
            <a:r>
              <a:rPr lang="en-US" sz="1800" dirty="0" err="1">
                <a:effectLst/>
                <a:latin typeface="+mn-lt"/>
                <a:ea typeface="Times New Roman" panose="02020603050405020304" pitchFamily="18" charset="0"/>
              </a:rPr>
              <a:t>là</a:t>
            </a:r>
            <a:r>
              <a:rPr lang="en-US" sz="1800" dirty="0">
                <a:effectLst/>
                <a:latin typeface="+mn-lt"/>
                <a:ea typeface="Times New Roman" panose="02020603050405020304" pitchFamily="18" charset="0"/>
              </a:rPr>
              <a:t> </a:t>
            </a:r>
            <a:r>
              <a:rPr lang="en-US" sz="1800" dirty="0" err="1">
                <a:effectLst/>
                <a:latin typeface="+mn-lt"/>
                <a:ea typeface="Times New Roman" panose="02020603050405020304" pitchFamily="18" charset="0"/>
              </a:rPr>
              <a:t>một</a:t>
            </a:r>
            <a:r>
              <a:rPr lang="en-US" sz="1800" dirty="0">
                <a:effectLst/>
                <a:latin typeface="+mn-lt"/>
                <a:ea typeface="Times New Roman" panose="02020603050405020304" pitchFamily="18" charset="0"/>
              </a:rPr>
              <a:t> IC </a:t>
            </a:r>
            <a:r>
              <a:rPr lang="en-US" sz="1800" dirty="0" err="1">
                <a:effectLst/>
                <a:latin typeface="+mn-lt"/>
                <a:ea typeface="Times New Roman" panose="02020603050405020304" pitchFamily="18" charset="0"/>
              </a:rPr>
              <a:t>thời</a:t>
            </a:r>
            <a:r>
              <a:rPr lang="en-US" sz="1800" dirty="0">
                <a:effectLst/>
                <a:latin typeface="+mn-lt"/>
                <a:ea typeface="Times New Roman" panose="02020603050405020304" pitchFamily="18" charset="0"/>
              </a:rPr>
              <a:t> </a:t>
            </a:r>
            <a:r>
              <a:rPr lang="en-US" sz="1800" dirty="0" err="1">
                <a:effectLst/>
                <a:latin typeface="+mn-lt"/>
                <a:ea typeface="Times New Roman" panose="02020603050405020304" pitchFamily="18" charset="0"/>
              </a:rPr>
              <a:t>gian</a:t>
            </a:r>
            <a:r>
              <a:rPr lang="en-US" sz="1800" dirty="0">
                <a:effectLst/>
                <a:latin typeface="+mn-lt"/>
                <a:ea typeface="Times New Roman" panose="02020603050405020304" pitchFamily="18" charset="0"/>
              </a:rPr>
              <a:t> </a:t>
            </a:r>
            <a:r>
              <a:rPr lang="en-US" sz="1800" dirty="0" err="1">
                <a:effectLst/>
                <a:latin typeface="+mn-lt"/>
                <a:ea typeface="Times New Roman" panose="02020603050405020304" pitchFamily="18" charset="0"/>
              </a:rPr>
              <a:t>thực</a:t>
            </a:r>
            <a:r>
              <a:rPr lang="en-US" sz="1800" dirty="0">
                <a:effectLst/>
                <a:latin typeface="+mn-lt"/>
                <a:ea typeface="Times New Roman" panose="02020603050405020304" pitchFamily="18" charset="0"/>
              </a:rPr>
              <a:t> (RTC - Real-Time Clock</a:t>
            </a:r>
            <a:r>
              <a:rPr lang="en-US" sz="1600" dirty="0">
                <a:effectLst/>
                <a:latin typeface="+mn-lt"/>
                <a:ea typeface="Times New Roman" panose="02020603050405020304" pitchFamily="18" charset="0"/>
              </a:rPr>
              <a:t>)</a:t>
            </a:r>
            <a:r>
              <a:rPr lang="vi-VN" sz="1600" b="0" i="0" dirty="0">
                <a:solidFill>
                  <a:srgbClr val="000000"/>
                </a:solidFill>
                <a:effectLst/>
                <a:latin typeface="+mn-lt"/>
              </a:rPr>
              <a:t> có chức năng lưu trữ thông tin ngày tháng năm cũng như giờ phút giây, nó sẽ hoạt động như một chiếc đồng hồ và có thể xuất dữ liệu ra ngoài qua giao thức I2C.</a:t>
            </a:r>
            <a:endParaRPr lang="en-US" sz="1600" b="0" i="0" dirty="0">
              <a:solidFill>
                <a:srgbClr val="000000"/>
              </a:solidFill>
              <a:effectLst/>
              <a:latin typeface="+mn-lt"/>
            </a:endParaRPr>
          </a:p>
          <a:p>
            <a:pPr marL="0" indent="0">
              <a:buNone/>
            </a:pPr>
            <a:endParaRPr lang="en-US" sz="1600" dirty="0">
              <a:latin typeface="+mn-lt"/>
            </a:endParaRPr>
          </a:p>
          <a:p>
            <a:pPr marL="0" indent="0">
              <a:buNone/>
            </a:pPr>
            <a:endParaRPr lang="en-US" sz="2400" dirty="0">
              <a:latin typeface="+mn-lt"/>
            </a:endParaRPr>
          </a:p>
        </p:txBody>
      </p:sp>
      <p:sp>
        <p:nvSpPr>
          <p:cNvPr id="10" name="TextBox 9">
            <a:extLst>
              <a:ext uri="{FF2B5EF4-FFF2-40B4-BE49-F238E27FC236}">
                <a16:creationId xmlns:a16="http://schemas.microsoft.com/office/drawing/2014/main" id="{EC5A138F-B235-FE2C-8EBC-AA5151D96F14}"/>
              </a:ext>
            </a:extLst>
          </p:cNvPr>
          <p:cNvSpPr txBox="1"/>
          <p:nvPr/>
        </p:nvSpPr>
        <p:spPr>
          <a:xfrm>
            <a:off x="791704" y="2786838"/>
            <a:ext cx="5786075" cy="3005951"/>
          </a:xfrm>
          <a:prstGeom prst="rect">
            <a:avLst/>
          </a:prstGeom>
          <a:noFill/>
        </p:spPr>
        <p:txBody>
          <a:bodyPr wrap="square">
            <a:spAutoFit/>
          </a:bodyPr>
          <a:lstStyle/>
          <a:p>
            <a:pPr marL="358775" marR="895985" algn="just">
              <a:spcBef>
                <a:spcPts val="440"/>
              </a:spcBef>
              <a:spcAft>
                <a:spcPts val="0"/>
              </a:spcAft>
            </a:pPr>
            <a:r>
              <a:rPr lang="en-US" sz="1600" b="1" i="1" dirty="0">
                <a:effectLst/>
                <a:ea typeface="Times New Roman" panose="02020603050405020304" pitchFamily="18" charset="0"/>
              </a:rPr>
              <a:t>Thông </a:t>
            </a:r>
            <a:r>
              <a:rPr lang="en-US" sz="1600" b="1" i="1" dirty="0" err="1">
                <a:effectLst/>
                <a:ea typeface="Times New Roman" panose="02020603050405020304" pitchFamily="18" charset="0"/>
              </a:rPr>
              <a:t>số</a:t>
            </a:r>
            <a:r>
              <a:rPr lang="en-US" sz="1600" b="1" i="1" dirty="0">
                <a:effectLst/>
                <a:ea typeface="Times New Roman" panose="02020603050405020304" pitchFamily="18" charset="0"/>
              </a:rPr>
              <a:t> </a:t>
            </a:r>
            <a:r>
              <a:rPr lang="en-US" sz="1600" b="1" i="1" dirty="0" err="1">
                <a:effectLst/>
                <a:ea typeface="Times New Roman" panose="02020603050405020304" pitchFamily="18" charset="0"/>
              </a:rPr>
              <a:t>kỹ</a:t>
            </a:r>
            <a:r>
              <a:rPr lang="en-US" sz="1600" b="1" i="1" dirty="0">
                <a:effectLst/>
                <a:ea typeface="Times New Roman" panose="02020603050405020304" pitchFamily="18" charset="0"/>
              </a:rPr>
              <a:t> </a:t>
            </a:r>
            <a:r>
              <a:rPr lang="en-US" sz="1600" b="1" i="1" dirty="0" err="1">
                <a:effectLst/>
                <a:ea typeface="Times New Roman" panose="02020603050405020304" pitchFamily="18" charset="0"/>
              </a:rPr>
              <a:t>thuật</a:t>
            </a:r>
            <a:endParaRPr lang="en-US" sz="1600" b="1" i="1" dirty="0">
              <a:effectLst/>
              <a:ea typeface="Times New Roman" panose="02020603050405020304" pitchFamily="18" charset="0"/>
            </a:endParaRPr>
          </a:p>
          <a:p>
            <a:pPr marL="342900" marR="895985" lvl="0" indent="-342900" algn="just">
              <a:spcBef>
                <a:spcPts val="150"/>
              </a:spcBef>
              <a:spcAft>
                <a:spcPts val="0"/>
              </a:spcAft>
              <a:buFont typeface="Symbol" panose="05050102010706020507" pitchFamily="18" charset="2"/>
              <a:buChar char=""/>
            </a:pPr>
            <a:r>
              <a:rPr lang="en-US" sz="1600" dirty="0" err="1">
                <a:effectLst/>
                <a:ea typeface="Times New Roman" panose="02020603050405020304" pitchFamily="18" charset="0"/>
              </a:rPr>
              <a:t>Điện</a:t>
            </a:r>
            <a:r>
              <a:rPr lang="en-US" sz="1600" dirty="0">
                <a:effectLst/>
                <a:ea typeface="Times New Roman" panose="02020603050405020304" pitchFamily="18" charset="0"/>
              </a:rPr>
              <a:t> </a:t>
            </a:r>
            <a:r>
              <a:rPr lang="en-US" sz="1600" dirty="0" err="1">
                <a:effectLst/>
                <a:ea typeface="Times New Roman" panose="02020603050405020304" pitchFamily="18" charset="0"/>
              </a:rPr>
              <a:t>áp</a:t>
            </a:r>
            <a:r>
              <a:rPr lang="en-US" sz="1600" dirty="0">
                <a:effectLst/>
                <a:ea typeface="Times New Roman" panose="02020603050405020304" pitchFamily="18" charset="0"/>
              </a:rPr>
              <a:t> </a:t>
            </a:r>
            <a:r>
              <a:rPr lang="en-US" sz="1600" dirty="0" err="1">
                <a:effectLst/>
                <a:ea typeface="Times New Roman" panose="02020603050405020304" pitchFamily="18" charset="0"/>
              </a:rPr>
              <a:t>làm</a:t>
            </a:r>
            <a:r>
              <a:rPr lang="en-US" sz="1600" dirty="0">
                <a:effectLst/>
                <a:ea typeface="Times New Roman" panose="02020603050405020304" pitchFamily="18" charset="0"/>
              </a:rPr>
              <a:t> </a:t>
            </a:r>
            <a:r>
              <a:rPr lang="en-US" sz="1600" dirty="0" err="1">
                <a:effectLst/>
                <a:ea typeface="Times New Roman" panose="02020603050405020304" pitchFamily="18" charset="0"/>
              </a:rPr>
              <a:t>việc</a:t>
            </a:r>
            <a:r>
              <a:rPr lang="en-US" sz="1600" dirty="0">
                <a:effectLst/>
                <a:ea typeface="Times New Roman" panose="02020603050405020304" pitchFamily="18" charset="0"/>
              </a:rPr>
              <a:t>: 3.3V </a:t>
            </a:r>
            <a:r>
              <a:rPr lang="en-US" sz="1600" dirty="0" err="1">
                <a:effectLst/>
                <a:ea typeface="Times New Roman" panose="02020603050405020304" pitchFamily="18" charset="0"/>
              </a:rPr>
              <a:t>đến</a:t>
            </a:r>
            <a:r>
              <a:rPr lang="en-US" sz="1600" dirty="0">
                <a:effectLst/>
                <a:ea typeface="Times New Roman" panose="02020603050405020304" pitchFamily="18" charset="0"/>
              </a:rPr>
              <a:t> 5V. </a:t>
            </a:r>
          </a:p>
          <a:p>
            <a:pPr marL="342900" marR="895985" lvl="0" indent="-342900" algn="just">
              <a:spcBef>
                <a:spcPts val="150"/>
              </a:spcBef>
              <a:spcAft>
                <a:spcPts val="0"/>
              </a:spcAft>
              <a:buFont typeface="Symbol" panose="05050102010706020507" pitchFamily="18" charset="2"/>
              <a:buChar char=""/>
            </a:pPr>
            <a:r>
              <a:rPr lang="en-US" sz="1600" dirty="0">
                <a:effectLst/>
                <a:ea typeface="Times New Roman" panose="02020603050405020304" pitchFamily="18" charset="0"/>
              </a:rPr>
              <a:t>Bao </a:t>
            </a:r>
            <a:r>
              <a:rPr lang="en-US" sz="1600" dirty="0" err="1">
                <a:effectLst/>
                <a:ea typeface="Times New Roman" panose="02020603050405020304" pitchFamily="18" charset="0"/>
              </a:rPr>
              <a:t>gồm</a:t>
            </a:r>
            <a:r>
              <a:rPr lang="en-US" sz="1600" dirty="0">
                <a:effectLst/>
                <a:ea typeface="Times New Roman" panose="02020603050405020304" pitchFamily="18" charset="0"/>
              </a:rPr>
              <a:t> 1 IC </a:t>
            </a:r>
            <a:r>
              <a:rPr lang="en-US" sz="1600" dirty="0" err="1">
                <a:effectLst/>
                <a:ea typeface="Times New Roman" panose="02020603050405020304" pitchFamily="18" charset="0"/>
              </a:rPr>
              <a:t>thời</a:t>
            </a:r>
            <a:r>
              <a:rPr lang="en-US" sz="1600" dirty="0">
                <a:effectLst/>
                <a:ea typeface="Times New Roman" panose="02020603050405020304" pitchFamily="18" charset="0"/>
              </a:rPr>
              <a:t> </a:t>
            </a:r>
            <a:r>
              <a:rPr lang="en-US" sz="1600" dirty="0" err="1">
                <a:effectLst/>
                <a:ea typeface="Times New Roman" panose="02020603050405020304" pitchFamily="18" charset="0"/>
              </a:rPr>
              <a:t>gian</a:t>
            </a:r>
            <a:r>
              <a:rPr lang="en-US" sz="1600" dirty="0">
                <a:effectLst/>
                <a:ea typeface="Times New Roman" panose="02020603050405020304" pitchFamily="18" charset="0"/>
              </a:rPr>
              <a:t> </a:t>
            </a:r>
            <a:r>
              <a:rPr lang="en-US" sz="1600" dirty="0" err="1">
                <a:effectLst/>
                <a:ea typeface="Times New Roman" panose="02020603050405020304" pitchFamily="18" charset="0"/>
              </a:rPr>
              <a:t>thực</a:t>
            </a:r>
            <a:r>
              <a:rPr lang="en-US" sz="1600" dirty="0">
                <a:effectLst/>
                <a:ea typeface="Times New Roman" panose="02020603050405020304" pitchFamily="18" charset="0"/>
              </a:rPr>
              <a:t> DS1307. </a:t>
            </a:r>
          </a:p>
          <a:p>
            <a:pPr marL="342900" marR="895985" lvl="0" indent="-342900" algn="just">
              <a:spcBef>
                <a:spcPts val="150"/>
              </a:spcBef>
              <a:spcAft>
                <a:spcPts val="0"/>
              </a:spcAft>
              <a:buFont typeface="Symbol" panose="05050102010706020507" pitchFamily="18" charset="2"/>
              <a:buChar char=""/>
            </a:pPr>
            <a:r>
              <a:rPr lang="en-US" sz="1600" dirty="0" err="1">
                <a:effectLst/>
                <a:ea typeface="Times New Roman" panose="02020603050405020304" pitchFamily="18" charset="0"/>
              </a:rPr>
              <a:t>Các</a:t>
            </a:r>
            <a:r>
              <a:rPr lang="en-US" sz="1600" dirty="0">
                <a:effectLst/>
                <a:ea typeface="Times New Roman" panose="02020603050405020304" pitchFamily="18" charset="0"/>
              </a:rPr>
              <a:t> </a:t>
            </a:r>
            <a:r>
              <a:rPr lang="en-US" sz="1600" dirty="0" err="1">
                <a:effectLst/>
                <a:ea typeface="Times New Roman" panose="02020603050405020304" pitchFamily="18" charset="0"/>
              </a:rPr>
              <a:t>thành</a:t>
            </a:r>
            <a:r>
              <a:rPr lang="en-US" sz="1600" dirty="0">
                <a:effectLst/>
                <a:ea typeface="Times New Roman" panose="02020603050405020304" pitchFamily="18" charset="0"/>
              </a:rPr>
              <a:t> </a:t>
            </a:r>
            <a:r>
              <a:rPr lang="en-US" sz="1600" dirty="0" err="1">
                <a:effectLst/>
                <a:ea typeface="Times New Roman" panose="02020603050405020304" pitchFamily="18" charset="0"/>
              </a:rPr>
              <a:t>phần</a:t>
            </a:r>
            <a:r>
              <a:rPr lang="en-US" sz="1600" dirty="0">
                <a:effectLst/>
                <a:ea typeface="Times New Roman" panose="02020603050405020304" pitchFamily="18" charset="0"/>
              </a:rPr>
              <a:t> </a:t>
            </a:r>
            <a:r>
              <a:rPr lang="en-US" sz="1600" dirty="0" err="1">
                <a:effectLst/>
                <a:ea typeface="Times New Roman" panose="02020603050405020304" pitchFamily="18" charset="0"/>
              </a:rPr>
              <a:t>cần</a:t>
            </a:r>
            <a:r>
              <a:rPr lang="en-US" sz="1600" dirty="0">
                <a:effectLst/>
                <a:ea typeface="Times New Roman" panose="02020603050405020304" pitchFamily="18" charset="0"/>
              </a:rPr>
              <a:t> </a:t>
            </a:r>
            <a:r>
              <a:rPr lang="en-US" sz="1600" dirty="0" err="1">
                <a:effectLst/>
                <a:ea typeface="Times New Roman" panose="02020603050405020304" pitchFamily="18" charset="0"/>
              </a:rPr>
              <a:t>thiết</a:t>
            </a:r>
            <a:r>
              <a:rPr lang="en-US" sz="1600" dirty="0">
                <a:effectLst/>
                <a:ea typeface="Times New Roman" panose="02020603050405020304" pitchFamily="18" charset="0"/>
              </a:rPr>
              <a:t> </a:t>
            </a:r>
            <a:r>
              <a:rPr lang="en-US" sz="1600" dirty="0" err="1">
                <a:effectLst/>
                <a:ea typeface="Times New Roman" panose="02020603050405020304" pitchFamily="18" charset="0"/>
              </a:rPr>
              <a:t>như</a:t>
            </a:r>
            <a:r>
              <a:rPr lang="en-US" sz="1600" dirty="0">
                <a:effectLst/>
                <a:ea typeface="Times New Roman" panose="02020603050405020304" pitchFamily="18" charset="0"/>
              </a:rPr>
              <a:t> </a:t>
            </a:r>
            <a:r>
              <a:rPr lang="en-US" sz="1600" dirty="0" err="1">
                <a:effectLst/>
                <a:ea typeface="Times New Roman" panose="02020603050405020304" pitchFamily="18" charset="0"/>
              </a:rPr>
              <a:t>thạch</a:t>
            </a:r>
            <a:r>
              <a:rPr lang="en-US" sz="1600" dirty="0">
                <a:effectLst/>
                <a:ea typeface="Times New Roman" panose="02020603050405020304" pitchFamily="18" charset="0"/>
              </a:rPr>
              <a:t> </a:t>
            </a:r>
            <a:r>
              <a:rPr lang="en-US" sz="1600" dirty="0" err="1">
                <a:effectLst/>
                <a:ea typeface="Times New Roman" panose="02020603050405020304" pitchFamily="18" charset="0"/>
              </a:rPr>
              <a:t>anh</a:t>
            </a:r>
            <a:r>
              <a:rPr lang="en-US" sz="1600" dirty="0">
                <a:effectLst/>
                <a:ea typeface="Times New Roman" panose="02020603050405020304" pitchFamily="18" charset="0"/>
              </a:rPr>
              <a:t> 32768kHz, </a:t>
            </a:r>
            <a:r>
              <a:rPr lang="en-US" sz="1600" dirty="0" err="1">
                <a:effectLst/>
                <a:ea typeface="Times New Roman" panose="02020603050405020304" pitchFamily="18" charset="0"/>
              </a:rPr>
              <a:t>điện</a:t>
            </a:r>
            <a:r>
              <a:rPr lang="en-US" sz="1600" dirty="0">
                <a:effectLst/>
                <a:ea typeface="Times New Roman" panose="02020603050405020304" pitchFamily="18" charset="0"/>
              </a:rPr>
              <a:t> </a:t>
            </a:r>
            <a:r>
              <a:rPr lang="en-US" sz="1600" dirty="0" err="1">
                <a:effectLst/>
                <a:ea typeface="Times New Roman" panose="02020603050405020304" pitchFamily="18" charset="0"/>
              </a:rPr>
              <a:t>trở</a:t>
            </a:r>
            <a:r>
              <a:rPr lang="en-US" sz="1600" dirty="0">
                <a:effectLst/>
                <a:ea typeface="Times New Roman" panose="02020603050405020304" pitchFamily="18" charset="0"/>
              </a:rPr>
              <a:t> pull-up </a:t>
            </a:r>
            <a:r>
              <a:rPr lang="en-US" sz="1600" dirty="0" err="1">
                <a:effectLst/>
                <a:ea typeface="Times New Roman" panose="02020603050405020304" pitchFamily="18" charset="0"/>
              </a:rPr>
              <a:t>và</a:t>
            </a:r>
            <a:r>
              <a:rPr lang="en-US" sz="1600" dirty="0">
                <a:effectLst/>
                <a:ea typeface="Times New Roman" panose="02020603050405020304" pitchFamily="18" charset="0"/>
              </a:rPr>
              <a:t> </a:t>
            </a:r>
            <a:r>
              <a:rPr lang="en-US" sz="1600" dirty="0" err="1">
                <a:effectLst/>
                <a:ea typeface="Times New Roman" panose="02020603050405020304" pitchFamily="18" charset="0"/>
              </a:rPr>
              <a:t>tụ</a:t>
            </a:r>
            <a:r>
              <a:rPr lang="en-US" sz="1600" dirty="0">
                <a:effectLst/>
                <a:ea typeface="Times New Roman" panose="02020603050405020304" pitchFamily="18" charset="0"/>
              </a:rPr>
              <a:t> </a:t>
            </a:r>
            <a:r>
              <a:rPr lang="en-US" sz="1600" dirty="0" err="1">
                <a:effectLst/>
                <a:ea typeface="Times New Roman" panose="02020603050405020304" pitchFamily="18" charset="0"/>
              </a:rPr>
              <a:t>lọc</a:t>
            </a:r>
            <a:r>
              <a:rPr lang="en-US" sz="1600" dirty="0">
                <a:effectLst/>
                <a:ea typeface="Times New Roman" panose="02020603050405020304" pitchFamily="18" charset="0"/>
              </a:rPr>
              <a:t> </a:t>
            </a:r>
            <a:r>
              <a:rPr lang="en-US" sz="1600" dirty="0" err="1">
                <a:effectLst/>
                <a:ea typeface="Times New Roman" panose="02020603050405020304" pitchFamily="18" charset="0"/>
              </a:rPr>
              <a:t>nguồn</a:t>
            </a:r>
            <a:r>
              <a:rPr lang="en-US" sz="1600" dirty="0">
                <a:effectLst/>
                <a:ea typeface="Times New Roman" panose="02020603050405020304" pitchFamily="18" charset="0"/>
              </a:rPr>
              <a:t> </a:t>
            </a:r>
            <a:r>
              <a:rPr lang="en-US" sz="1600" dirty="0" err="1">
                <a:effectLst/>
                <a:ea typeface="Times New Roman" panose="02020603050405020304" pitchFamily="18" charset="0"/>
              </a:rPr>
              <a:t>đều</a:t>
            </a:r>
            <a:r>
              <a:rPr lang="en-US" sz="1600" dirty="0">
                <a:effectLst/>
                <a:ea typeface="Times New Roman" panose="02020603050405020304" pitchFamily="18" charset="0"/>
              </a:rPr>
              <a:t> </a:t>
            </a:r>
            <a:r>
              <a:rPr lang="en-US" sz="1600" dirty="0" err="1">
                <a:effectLst/>
                <a:ea typeface="Times New Roman" panose="02020603050405020304" pitchFamily="18" charset="0"/>
              </a:rPr>
              <a:t>được</a:t>
            </a:r>
            <a:r>
              <a:rPr lang="en-US" sz="1600" dirty="0">
                <a:effectLst/>
                <a:ea typeface="Times New Roman" panose="02020603050405020304" pitchFamily="18" charset="0"/>
              </a:rPr>
              <a:t> </a:t>
            </a:r>
            <a:r>
              <a:rPr lang="en-US" sz="1600" dirty="0" err="1">
                <a:effectLst/>
                <a:ea typeface="Times New Roman" panose="02020603050405020304" pitchFamily="18" charset="0"/>
              </a:rPr>
              <a:t>tích</a:t>
            </a:r>
            <a:r>
              <a:rPr lang="en-US" sz="1600" dirty="0">
                <a:effectLst/>
                <a:ea typeface="Times New Roman" panose="02020603050405020304" pitchFamily="18" charset="0"/>
              </a:rPr>
              <a:t> </a:t>
            </a:r>
            <a:r>
              <a:rPr lang="en-US" sz="1600" dirty="0" err="1">
                <a:effectLst/>
                <a:ea typeface="Times New Roman" panose="02020603050405020304" pitchFamily="18" charset="0"/>
              </a:rPr>
              <a:t>hợp</a:t>
            </a:r>
            <a:r>
              <a:rPr lang="en-US" sz="1600" dirty="0">
                <a:effectLst/>
                <a:ea typeface="Times New Roman" panose="02020603050405020304" pitchFamily="18" charset="0"/>
              </a:rPr>
              <a:t> </a:t>
            </a:r>
            <a:r>
              <a:rPr lang="en-US" sz="1600" dirty="0" err="1">
                <a:effectLst/>
                <a:ea typeface="Times New Roman" panose="02020603050405020304" pitchFamily="18" charset="0"/>
              </a:rPr>
              <a:t>trên</a:t>
            </a:r>
            <a:r>
              <a:rPr lang="en-US" sz="1600" dirty="0">
                <a:effectLst/>
                <a:ea typeface="Times New Roman" panose="02020603050405020304" pitchFamily="18" charset="0"/>
              </a:rPr>
              <a:t> board. </a:t>
            </a:r>
          </a:p>
          <a:p>
            <a:pPr marL="342900" marR="895985" lvl="0" indent="-342900" algn="just">
              <a:spcBef>
                <a:spcPts val="150"/>
              </a:spcBef>
              <a:spcAft>
                <a:spcPts val="0"/>
              </a:spcAft>
              <a:buFont typeface="Symbol" panose="05050102010706020507" pitchFamily="18" charset="2"/>
              <a:buChar char=""/>
            </a:pPr>
            <a:r>
              <a:rPr lang="en-US" sz="1600" dirty="0">
                <a:effectLst/>
                <a:ea typeface="Times New Roman" panose="02020603050405020304" pitchFamily="18" charset="0"/>
              </a:rPr>
              <a:t>LED </a:t>
            </a:r>
            <a:r>
              <a:rPr lang="en-US" sz="1600" dirty="0" err="1">
                <a:effectLst/>
                <a:ea typeface="Times New Roman" panose="02020603050405020304" pitchFamily="18" charset="0"/>
              </a:rPr>
              <a:t>báo</a:t>
            </a:r>
            <a:r>
              <a:rPr lang="en-US" sz="1600" dirty="0">
                <a:effectLst/>
                <a:ea typeface="Times New Roman" panose="02020603050405020304" pitchFamily="18" charset="0"/>
              </a:rPr>
              <a:t> </a:t>
            </a:r>
            <a:r>
              <a:rPr lang="en-US" sz="1600" dirty="0" err="1">
                <a:effectLst/>
                <a:ea typeface="Times New Roman" panose="02020603050405020304" pitchFamily="18" charset="0"/>
              </a:rPr>
              <a:t>nguồn</a:t>
            </a:r>
            <a:r>
              <a:rPr lang="en-US" sz="1600" dirty="0">
                <a:effectLst/>
                <a:ea typeface="Times New Roman" panose="02020603050405020304" pitchFamily="18" charset="0"/>
              </a:rPr>
              <a:t>. </a:t>
            </a:r>
          </a:p>
          <a:p>
            <a:pPr marL="342900" marR="895985" lvl="0" indent="-342900" algn="just">
              <a:spcBef>
                <a:spcPts val="150"/>
              </a:spcBef>
              <a:spcAft>
                <a:spcPts val="0"/>
              </a:spcAft>
              <a:buFont typeface="Symbol" panose="05050102010706020507" pitchFamily="18" charset="2"/>
              <a:buChar char=""/>
            </a:pPr>
            <a:r>
              <a:rPr lang="en-US" sz="1600" dirty="0" err="1">
                <a:effectLst/>
                <a:ea typeface="Times New Roman" panose="02020603050405020304" pitchFamily="18" charset="0"/>
              </a:rPr>
              <a:t>Sẵn</a:t>
            </a:r>
            <a:r>
              <a:rPr lang="en-US" sz="1600" dirty="0">
                <a:effectLst/>
                <a:ea typeface="Times New Roman" panose="02020603050405020304" pitchFamily="18" charset="0"/>
              </a:rPr>
              <a:t> pin </a:t>
            </a:r>
            <a:r>
              <a:rPr lang="en-US" sz="1600" dirty="0" err="1">
                <a:effectLst/>
                <a:ea typeface="Times New Roman" panose="02020603050405020304" pitchFamily="18" charset="0"/>
              </a:rPr>
              <a:t>dự</a:t>
            </a:r>
            <a:r>
              <a:rPr lang="en-US" sz="1600" dirty="0">
                <a:effectLst/>
                <a:ea typeface="Times New Roman" panose="02020603050405020304" pitchFamily="18" charset="0"/>
              </a:rPr>
              <a:t> </a:t>
            </a:r>
            <a:r>
              <a:rPr lang="en-US" sz="1600" dirty="0" err="1">
                <a:effectLst/>
                <a:ea typeface="Times New Roman" panose="02020603050405020304" pitchFamily="18" charset="0"/>
              </a:rPr>
              <a:t>phòng</a:t>
            </a:r>
            <a:r>
              <a:rPr lang="en-US" sz="1600" dirty="0">
                <a:effectLst/>
                <a:ea typeface="Times New Roman" panose="02020603050405020304" pitchFamily="18" charset="0"/>
              </a:rPr>
              <a:t> </a:t>
            </a:r>
            <a:r>
              <a:rPr lang="en-US" sz="1600" dirty="0" err="1">
                <a:effectLst/>
                <a:ea typeface="Times New Roman" panose="02020603050405020304" pitchFamily="18" charset="0"/>
              </a:rPr>
              <a:t>duy</a:t>
            </a:r>
            <a:r>
              <a:rPr lang="en-US" sz="1600" dirty="0">
                <a:effectLst/>
                <a:ea typeface="Times New Roman" panose="02020603050405020304" pitchFamily="18" charset="0"/>
              </a:rPr>
              <a:t> </a:t>
            </a:r>
            <a:r>
              <a:rPr lang="en-US" sz="1600" dirty="0" err="1">
                <a:effectLst/>
                <a:ea typeface="Times New Roman" panose="02020603050405020304" pitchFamily="18" charset="0"/>
              </a:rPr>
              <a:t>trì</a:t>
            </a:r>
            <a:r>
              <a:rPr lang="en-US" sz="1600" dirty="0">
                <a:effectLst/>
                <a:ea typeface="Times New Roman" panose="02020603050405020304" pitchFamily="18" charset="0"/>
              </a:rPr>
              <a:t> </a:t>
            </a:r>
            <a:r>
              <a:rPr lang="en-US" sz="1600" dirty="0" err="1">
                <a:effectLst/>
                <a:ea typeface="Times New Roman" panose="02020603050405020304" pitchFamily="18" charset="0"/>
              </a:rPr>
              <a:t>thời</a:t>
            </a:r>
            <a:r>
              <a:rPr lang="en-US" sz="1600" dirty="0">
                <a:effectLst/>
                <a:ea typeface="Times New Roman" panose="02020603050405020304" pitchFamily="18" charset="0"/>
              </a:rPr>
              <a:t> </a:t>
            </a:r>
            <a:r>
              <a:rPr lang="en-US" sz="1600" dirty="0" err="1">
                <a:effectLst/>
                <a:ea typeface="Times New Roman" panose="02020603050405020304" pitchFamily="18" charset="0"/>
              </a:rPr>
              <a:t>gian</a:t>
            </a:r>
            <a:r>
              <a:rPr lang="en-US" sz="1600" dirty="0">
                <a:effectLst/>
                <a:ea typeface="Times New Roman" panose="02020603050405020304" pitchFamily="18" charset="0"/>
              </a:rPr>
              <a:t> </a:t>
            </a:r>
            <a:r>
              <a:rPr lang="en-US" sz="1600" dirty="0" err="1">
                <a:effectLst/>
                <a:ea typeface="Times New Roman" panose="02020603050405020304" pitchFamily="18" charset="0"/>
              </a:rPr>
              <a:t>khi</a:t>
            </a:r>
            <a:r>
              <a:rPr lang="en-US" sz="1600" dirty="0">
                <a:effectLst/>
                <a:ea typeface="Times New Roman" panose="02020603050405020304" pitchFamily="18" charset="0"/>
              </a:rPr>
              <a:t> </a:t>
            </a:r>
            <a:r>
              <a:rPr lang="en-US" sz="1600" dirty="0" err="1">
                <a:effectLst/>
                <a:ea typeface="Times New Roman" panose="02020603050405020304" pitchFamily="18" charset="0"/>
              </a:rPr>
              <a:t>mất</a:t>
            </a:r>
            <a:r>
              <a:rPr lang="en-US" sz="1600" dirty="0">
                <a:effectLst/>
                <a:ea typeface="Times New Roman" panose="02020603050405020304" pitchFamily="18" charset="0"/>
              </a:rPr>
              <a:t> </a:t>
            </a:r>
            <a:r>
              <a:rPr lang="en-US" sz="1600" dirty="0" err="1">
                <a:effectLst/>
                <a:ea typeface="Times New Roman" panose="02020603050405020304" pitchFamily="18" charset="0"/>
              </a:rPr>
              <a:t>điện</a:t>
            </a:r>
            <a:r>
              <a:rPr lang="en-US" sz="1600" dirty="0">
                <a:effectLst/>
                <a:ea typeface="Times New Roman" panose="02020603050405020304" pitchFamily="18" charset="0"/>
              </a:rPr>
              <a:t>.</a:t>
            </a:r>
          </a:p>
          <a:p>
            <a:pPr marL="342900" marR="895985" lvl="0" indent="-342900" algn="just">
              <a:spcBef>
                <a:spcPts val="150"/>
              </a:spcBef>
              <a:spcAft>
                <a:spcPts val="0"/>
              </a:spcAft>
              <a:buFont typeface="Symbol" panose="05050102010706020507" pitchFamily="18" charset="2"/>
              <a:buChar char=""/>
            </a:pPr>
            <a:r>
              <a:rPr lang="en-US" sz="1600" dirty="0">
                <a:effectLst/>
                <a:ea typeface="Times New Roman" panose="02020603050405020304" pitchFamily="18" charset="0"/>
              </a:rPr>
              <a:t>5-pin bao </a:t>
            </a:r>
            <a:r>
              <a:rPr lang="en-US" sz="1600" dirty="0" err="1">
                <a:effectLst/>
                <a:ea typeface="Times New Roman" panose="02020603050405020304" pitchFamily="18" charset="0"/>
              </a:rPr>
              <a:t>gồm</a:t>
            </a:r>
            <a:r>
              <a:rPr lang="en-US" sz="1600" dirty="0">
                <a:effectLst/>
                <a:ea typeface="Times New Roman" panose="02020603050405020304" pitchFamily="18" charset="0"/>
              </a:rPr>
              <a:t> </a:t>
            </a:r>
            <a:r>
              <a:rPr lang="en-US" sz="1600" dirty="0" err="1">
                <a:effectLst/>
                <a:ea typeface="Times New Roman" panose="02020603050405020304" pitchFamily="18" charset="0"/>
              </a:rPr>
              <a:t>giao</a:t>
            </a:r>
            <a:r>
              <a:rPr lang="en-US" sz="1600" dirty="0">
                <a:effectLst/>
                <a:ea typeface="Times New Roman" panose="02020603050405020304" pitchFamily="18" charset="0"/>
              </a:rPr>
              <a:t> </a:t>
            </a:r>
            <a:r>
              <a:rPr lang="en-US" sz="1600" dirty="0" err="1">
                <a:effectLst/>
                <a:ea typeface="Times New Roman" panose="02020603050405020304" pitchFamily="18" charset="0"/>
              </a:rPr>
              <a:t>thức</a:t>
            </a:r>
            <a:r>
              <a:rPr lang="en-US" sz="1600" dirty="0">
                <a:effectLst/>
                <a:ea typeface="Times New Roman" panose="02020603050405020304" pitchFamily="18" charset="0"/>
              </a:rPr>
              <a:t> I2C </a:t>
            </a:r>
            <a:r>
              <a:rPr lang="en-US" sz="1600" dirty="0" err="1">
                <a:effectLst/>
                <a:ea typeface="Times New Roman" panose="02020603050405020304" pitchFamily="18" charset="0"/>
              </a:rPr>
              <a:t>sẵn</a:t>
            </a:r>
            <a:r>
              <a:rPr lang="en-US" sz="1600" dirty="0">
                <a:effectLst/>
                <a:ea typeface="Times New Roman" panose="02020603050405020304" pitchFamily="18" charset="0"/>
              </a:rPr>
              <a:t> </a:t>
            </a:r>
            <a:r>
              <a:rPr lang="en-US" sz="1600" dirty="0" err="1">
                <a:effectLst/>
                <a:ea typeface="Times New Roman" panose="02020603050405020304" pitchFamily="18" charset="0"/>
              </a:rPr>
              <a:t>sàng</a:t>
            </a:r>
            <a:r>
              <a:rPr lang="en-US" sz="1600" dirty="0">
                <a:effectLst/>
                <a:ea typeface="Times New Roman" panose="02020603050405020304" pitchFamily="18" charset="0"/>
              </a:rPr>
              <a:t> </a:t>
            </a:r>
            <a:r>
              <a:rPr lang="en-US" sz="1600" dirty="0" err="1">
                <a:effectLst/>
                <a:ea typeface="Times New Roman" panose="02020603050405020304" pitchFamily="18" charset="0"/>
              </a:rPr>
              <a:t>giao</a:t>
            </a:r>
            <a:r>
              <a:rPr lang="en-US" sz="1600" dirty="0">
                <a:effectLst/>
                <a:ea typeface="Times New Roman" panose="02020603050405020304" pitchFamily="18" charset="0"/>
              </a:rPr>
              <a:t> </a:t>
            </a:r>
            <a:r>
              <a:rPr lang="en-US" sz="1600" dirty="0" err="1">
                <a:effectLst/>
                <a:ea typeface="Times New Roman" panose="02020603050405020304" pitchFamily="18" charset="0"/>
              </a:rPr>
              <a:t>tiếp</a:t>
            </a:r>
            <a:r>
              <a:rPr lang="en-US" sz="1600" dirty="0">
                <a:effectLst/>
                <a:ea typeface="Times New Roman" panose="02020603050405020304" pitchFamily="18" charset="0"/>
              </a:rPr>
              <a:t>: INT (QWO), SCL, SDA, VCC </a:t>
            </a:r>
            <a:r>
              <a:rPr lang="en-US" sz="1600" dirty="0" err="1">
                <a:effectLst/>
                <a:ea typeface="Times New Roman" panose="02020603050405020304" pitchFamily="18" charset="0"/>
              </a:rPr>
              <a:t>và</a:t>
            </a:r>
            <a:r>
              <a:rPr lang="en-US" sz="1600" dirty="0">
                <a:effectLst/>
                <a:ea typeface="Times New Roman" panose="02020603050405020304" pitchFamily="18" charset="0"/>
              </a:rPr>
              <a:t> GND. </a:t>
            </a:r>
          </a:p>
          <a:p>
            <a:pPr marL="311150" marR="895985" algn="just">
              <a:spcBef>
                <a:spcPts val="440"/>
              </a:spcBef>
              <a:spcAft>
                <a:spcPts val="0"/>
              </a:spcAft>
            </a:pPr>
            <a:endParaRPr lang="en-US" sz="1600" dirty="0">
              <a:effectLst/>
              <a:ea typeface="Times New Roman" panose="02020603050405020304" pitchFamily="18" charset="0"/>
            </a:endParaRPr>
          </a:p>
        </p:txBody>
      </p:sp>
      <p:pic>
        <p:nvPicPr>
          <p:cNvPr id="11" name="Picture 10" descr="Module thời gian DS1307 - storelinhkien.com">
            <a:extLst>
              <a:ext uri="{FF2B5EF4-FFF2-40B4-BE49-F238E27FC236}">
                <a16:creationId xmlns:a16="http://schemas.microsoft.com/office/drawing/2014/main" id="{A928FAB2-ABA7-0657-3832-903B6C753F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21150" y="797227"/>
            <a:ext cx="3077006" cy="3077006"/>
          </a:xfrm>
          <a:prstGeom prst="rect">
            <a:avLst/>
          </a:prstGeom>
          <a:noFill/>
          <a:ln>
            <a:noFill/>
          </a:ln>
        </p:spPr>
      </p:pic>
    </p:spTree>
    <p:extLst>
      <p:ext uri="{BB962C8B-B14F-4D97-AF65-F5344CB8AC3E}">
        <p14:creationId xmlns:p14="http://schemas.microsoft.com/office/powerpoint/2010/main" val="7543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latin typeface="+mn-lt"/>
              </a:rPr>
              <a:pPr/>
              <a:t>8</a:t>
            </a:fld>
            <a:endParaRPr lang="en-US" dirty="0">
              <a:latin typeface="+mn-lt"/>
            </a:endParaRPr>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n-lt"/>
              </a:rPr>
              <a:t>II. THIẾT KẾ HỆ THỐNG</a:t>
            </a:r>
            <a:br>
              <a:rPr lang="en-US" dirty="0">
                <a:latin typeface="+mn-lt"/>
              </a:rPr>
            </a:br>
            <a:endParaRPr lang="en-US" dirty="0">
              <a:latin typeface="+mn-lt"/>
            </a:endParaRPr>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a:xfrm>
            <a:off x="954405" y="1582994"/>
            <a:ext cx="2447556" cy="723574"/>
          </a:xfrm>
        </p:spPr>
        <p:txBody>
          <a:bodyPr/>
          <a:lstStyle/>
          <a:p>
            <a:pPr marL="0" indent="0">
              <a:buNone/>
            </a:pPr>
            <a:endParaRPr lang="en-US" dirty="0">
              <a:latin typeface="+mn-lt"/>
            </a:endParaRPr>
          </a:p>
          <a:p>
            <a:pPr marL="0" indent="0">
              <a:buNone/>
            </a:pPr>
            <a:endParaRPr lang="en-US" dirty="0">
              <a:latin typeface="+mn-lt"/>
            </a:endParaRPr>
          </a:p>
          <a:p>
            <a:pPr marL="0" indent="0">
              <a:buNone/>
            </a:pPr>
            <a:endParaRPr lang="en-US" dirty="0">
              <a:latin typeface="+mn-lt"/>
            </a:endParaRPr>
          </a:p>
          <a:p>
            <a:pPr marL="0" indent="0">
              <a:buNone/>
            </a:pPr>
            <a:endParaRPr lang="en-US" dirty="0">
              <a:latin typeface="+mn-lt"/>
            </a:endParaRPr>
          </a:p>
        </p:txBody>
      </p:sp>
      <p:sp>
        <p:nvSpPr>
          <p:cNvPr id="19" name="TextBox 18">
            <a:extLst>
              <a:ext uri="{FF2B5EF4-FFF2-40B4-BE49-F238E27FC236}">
                <a16:creationId xmlns:a16="http://schemas.microsoft.com/office/drawing/2014/main" id="{3D6F12E2-DB12-86FA-EB6D-B1C29D935EC8}"/>
              </a:ext>
            </a:extLst>
          </p:cNvPr>
          <p:cNvSpPr txBox="1"/>
          <p:nvPr/>
        </p:nvSpPr>
        <p:spPr>
          <a:xfrm>
            <a:off x="235076" y="803265"/>
            <a:ext cx="8436975" cy="738664"/>
          </a:xfrm>
          <a:prstGeom prst="rect">
            <a:avLst/>
          </a:prstGeom>
          <a:noFill/>
        </p:spPr>
        <p:txBody>
          <a:bodyPr wrap="square" rtlCol="0">
            <a:spAutoFit/>
          </a:bodyPr>
          <a:lstStyle/>
          <a:p>
            <a:r>
              <a:rPr lang="en-US" sz="2400" b="1" dirty="0"/>
              <a:t>2.1. </a:t>
            </a:r>
            <a:r>
              <a:rPr lang="en-US" sz="2400" b="1" dirty="0" err="1"/>
              <a:t>Thiết</a:t>
            </a:r>
            <a:r>
              <a:rPr lang="en-US" sz="2400" b="1" dirty="0"/>
              <a:t> </a:t>
            </a:r>
            <a:r>
              <a:rPr lang="en-US" sz="2400" b="1" dirty="0" err="1"/>
              <a:t>kế</a:t>
            </a:r>
            <a:r>
              <a:rPr lang="en-US" sz="2400" b="1" dirty="0"/>
              <a:t> </a:t>
            </a:r>
            <a:r>
              <a:rPr lang="en-US" sz="2400" b="1" dirty="0" err="1"/>
              <a:t>phần</a:t>
            </a:r>
            <a:r>
              <a:rPr lang="en-US" sz="2400" b="1" dirty="0"/>
              <a:t> </a:t>
            </a:r>
            <a:r>
              <a:rPr lang="en-US" sz="2400" b="1" dirty="0" err="1"/>
              <a:t>cứng</a:t>
            </a:r>
            <a:endParaRPr lang="en-US" sz="2400" b="1" dirty="0"/>
          </a:p>
          <a:p>
            <a:pPr algn="ctr"/>
            <a:r>
              <a:rPr lang="en-US" b="1" i="1" dirty="0" err="1"/>
              <a:t>Sơ</a:t>
            </a:r>
            <a:r>
              <a:rPr lang="en-US" b="1" i="1" dirty="0"/>
              <a:t> </a:t>
            </a:r>
            <a:r>
              <a:rPr lang="en-US" b="1" i="1" dirty="0" err="1"/>
              <a:t>đồ</a:t>
            </a:r>
            <a:r>
              <a:rPr lang="en-US" b="1" i="1" dirty="0"/>
              <a:t> </a:t>
            </a:r>
            <a:r>
              <a:rPr lang="en-US" b="1" i="1" dirty="0" err="1"/>
              <a:t>khối</a:t>
            </a:r>
            <a:endParaRPr lang="en-US" b="1" i="1" dirty="0"/>
          </a:p>
        </p:txBody>
      </p:sp>
      <p:pic>
        <p:nvPicPr>
          <p:cNvPr id="7" name="Hình ảnh 6">
            <a:extLst>
              <a:ext uri="{FF2B5EF4-FFF2-40B4-BE49-F238E27FC236}">
                <a16:creationId xmlns:a16="http://schemas.microsoft.com/office/drawing/2014/main" id="{7BC37A9F-1990-B4A7-734E-91BFABABC38B}"/>
              </a:ext>
            </a:extLst>
          </p:cNvPr>
          <p:cNvPicPr>
            <a:picLocks noChangeAspect="1"/>
          </p:cNvPicPr>
          <p:nvPr/>
        </p:nvPicPr>
        <p:blipFill>
          <a:blip r:embed="rId3"/>
          <a:stretch>
            <a:fillRect/>
          </a:stretch>
        </p:blipFill>
        <p:spPr>
          <a:xfrm>
            <a:off x="363793" y="1541929"/>
            <a:ext cx="8040707" cy="4633859"/>
          </a:xfrm>
          <a:prstGeom prst="rect">
            <a:avLst/>
          </a:prstGeom>
        </p:spPr>
      </p:pic>
    </p:spTree>
    <p:extLst>
      <p:ext uri="{BB962C8B-B14F-4D97-AF65-F5344CB8AC3E}">
        <p14:creationId xmlns:p14="http://schemas.microsoft.com/office/powerpoint/2010/main" val="3224222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latin typeface="+mn-lt"/>
              </a:rPr>
              <a:pPr/>
              <a:t>9</a:t>
            </a:fld>
            <a:endParaRPr lang="en-US" dirty="0">
              <a:latin typeface="+mn-lt"/>
            </a:endParaRPr>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latin typeface="+mn-lt"/>
              </a:rPr>
              <a:t>II. THIẾT KẾ HỆ THỐNG</a:t>
            </a:r>
            <a:br>
              <a:rPr lang="en-US" dirty="0">
                <a:latin typeface="+mn-lt"/>
              </a:rPr>
            </a:br>
            <a:endParaRPr lang="en-US" dirty="0">
              <a:latin typeface="+mn-lt"/>
            </a:endParaRPr>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a:xfrm>
            <a:off x="954405" y="1582994"/>
            <a:ext cx="2447556" cy="723574"/>
          </a:xfrm>
        </p:spPr>
        <p:txBody>
          <a:bodyPr/>
          <a:lstStyle/>
          <a:p>
            <a:pPr marL="0" indent="0">
              <a:buNone/>
            </a:pPr>
            <a:endParaRPr lang="en-US" dirty="0">
              <a:latin typeface="+mn-lt"/>
            </a:endParaRPr>
          </a:p>
          <a:p>
            <a:pPr marL="0" indent="0">
              <a:buNone/>
            </a:pPr>
            <a:endParaRPr lang="en-US" dirty="0">
              <a:latin typeface="+mn-lt"/>
            </a:endParaRPr>
          </a:p>
          <a:p>
            <a:pPr marL="0" indent="0">
              <a:buNone/>
            </a:pPr>
            <a:endParaRPr lang="en-US" dirty="0">
              <a:latin typeface="+mn-lt"/>
            </a:endParaRPr>
          </a:p>
          <a:p>
            <a:pPr marL="0" indent="0">
              <a:buNone/>
            </a:pPr>
            <a:endParaRPr lang="en-US" dirty="0">
              <a:latin typeface="+mn-lt"/>
            </a:endParaRPr>
          </a:p>
        </p:txBody>
      </p:sp>
      <p:sp>
        <p:nvSpPr>
          <p:cNvPr id="19" name="TextBox 18">
            <a:extLst>
              <a:ext uri="{FF2B5EF4-FFF2-40B4-BE49-F238E27FC236}">
                <a16:creationId xmlns:a16="http://schemas.microsoft.com/office/drawing/2014/main" id="{3D6F12E2-DB12-86FA-EB6D-B1C29D935EC8}"/>
              </a:ext>
            </a:extLst>
          </p:cNvPr>
          <p:cNvSpPr txBox="1"/>
          <p:nvPr/>
        </p:nvSpPr>
        <p:spPr>
          <a:xfrm>
            <a:off x="235077" y="803264"/>
            <a:ext cx="8689706" cy="738664"/>
          </a:xfrm>
          <a:prstGeom prst="rect">
            <a:avLst/>
          </a:prstGeom>
          <a:noFill/>
        </p:spPr>
        <p:txBody>
          <a:bodyPr wrap="square" rtlCol="0">
            <a:spAutoFit/>
          </a:bodyPr>
          <a:lstStyle/>
          <a:p>
            <a:r>
              <a:rPr lang="en-US" sz="2400" b="1" dirty="0"/>
              <a:t>2.1. </a:t>
            </a:r>
            <a:r>
              <a:rPr lang="en-US" sz="2400" b="1" dirty="0" err="1"/>
              <a:t>Thiết</a:t>
            </a:r>
            <a:r>
              <a:rPr lang="en-US" sz="2400" b="1" dirty="0"/>
              <a:t> </a:t>
            </a:r>
            <a:r>
              <a:rPr lang="en-US" sz="2400" b="1" dirty="0" err="1"/>
              <a:t>kế</a:t>
            </a:r>
            <a:r>
              <a:rPr lang="en-US" sz="2400" b="1" dirty="0"/>
              <a:t> </a:t>
            </a:r>
            <a:r>
              <a:rPr lang="en-US" sz="2400" b="1" dirty="0" err="1"/>
              <a:t>phần</a:t>
            </a:r>
            <a:r>
              <a:rPr lang="en-US" sz="2400" b="1" dirty="0"/>
              <a:t> </a:t>
            </a:r>
            <a:r>
              <a:rPr lang="en-US" sz="2400" b="1" dirty="0" err="1"/>
              <a:t>cứng</a:t>
            </a:r>
            <a:endParaRPr lang="en-US" sz="2400" b="1" dirty="0"/>
          </a:p>
          <a:p>
            <a:pPr algn="ctr"/>
            <a:r>
              <a:rPr lang="en-US" b="1" i="1" dirty="0" err="1"/>
              <a:t>Sơ</a:t>
            </a:r>
            <a:r>
              <a:rPr lang="en-US" b="1" i="1" dirty="0"/>
              <a:t> </a:t>
            </a:r>
            <a:r>
              <a:rPr lang="en-US" b="1" i="1" dirty="0" err="1"/>
              <a:t>đồ</a:t>
            </a:r>
            <a:r>
              <a:rPr lang="en-US" b="1" i="1" dirty="0"/>
              <a:t> </a:t>
            </a:r>
            <a:r>
              <a:rPr lang="en-US" b="1" i="1" dirty="0" err="1"/>
              <a:t>nguyên</a:t>
            </a:r>
            <a:r>
              <a:rPr lang="en-US" b="1" i="1" dirty="0"/>
              <a:t> </a:t>
            </a:r>
            <a:r>
              <a:rPr lang="en-US" b="1" i="1" dirty="0" err="1"/>
              <a:t>lý</a:t>
            </a:r>
            <a:endParaRPr lang="en-US" b="1" i="1" dirty="0"/>
          </a:p>
        </p:txBody>
      </p:sp>
      <p:pic>
        <p:nvPicPr>
          <p:cNvPr id="6" name="Picture 5">
            <a:extLst>
              <a:ext uri="{FF2B5EF4-FFF2-40B4-BE49-F238E27FC236}">
                <a16:creationId xmlns:a16="http://schemas.microsoft.com/office/drawing/2014/main" id="{412B8085-4A25-E3F8-E2D7-9ED298442D4B}"/>
              </a:ext>
            </a:extLst>
          </p:cNvPr>
          <p:cNvPicPr>
            <a:picLocks noChangeAspect="1"/>
          </p:cNvPicPr>
          <p:nvPr/>
        </p:nvPicPr>
        <p:blipFill rotWithShape="1">
          <a:blip r:embed="rId3"/>
          <a:srcRect l="41024" t="16123" r="17396" b="31165"/>
          <a:stretch/>
        </p:blipFill>
        <p:spPr>
          <a:xfrm>
            <a:off x="1545237" y="1582994"/>
            <a:ext cx="6069386" cy="4328032"/>
          </a:xfrm>
          <a:prstGeom prst="rect">
            <a:avLst/>
          </a:prstGeom>
        </p:spPr>
      </p:pic>
    </p:spTree>
    <p:extLst>
      <p:ext uri="{BB962C8B-B14F-4D97-AF65-F5344CB8AC3E}">
        <p14:creationId xmlns:p14="http://schemas.microsoft.com/office/powerpoint/2010/main" val="229648493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3246</TotalTime>
  <Words>1834</Words>
  <Application>Microsoft Office PowerPoint</Application>
  <PresentationFormat>On-screen Show (4:3)</PresentationFormat>
  <Paragraphs>228</Paragraphs>
  <Slides>19</Slides>
  <Notes>12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Calibri </vt:lpstr>
      <vt:lpstr>Lato</vt:lpstr>
      <vt:lpstr>Symbol</vt:lpstr>
      <vt:lpstr>Times New Roman</vt:lpstr>
      <vt:lpstr>Wingdings</vt:lpstr>
      <vt:lpstr>Office Theme</vt:lpstr>
      <vt:lpstr>I. TỔNG QUAN ĐỀ TÀI</vt:lpstr>
      <vt:lpstr>II. THIẾT KẾ HỆ THỐNG</vt:lpstr>
      <vt:lpstr>II. THIẾT KẾ HỆ THỐNG</vt:lpstr>
      <vt:lpstr>II. THIẾT KẾ HỆ THỐNG</vt:lpstr>
      <vt:lpstr>II. THIẾT KẾ HỆ THỐNG</vt:lpstr>
      <vt:lpstr>II. THIẾT KẾ HỆ THỐNG</vt:lpstr>
      <vt:lpstr>II. THIẾT KẾ HỆ THỐNG</vt:lpstr>
      <vt:lpstr>II. THIẾT KẾ HỆ THỐNG </vt:lpstr>
      <vt:lpstr>II. THIẾT KẾ HỆ THỐNG </vt:lpstr>
      <vt:lpstr>II. THIẾT KẾ HỆ THỐNG </vt:lpstr>
      <vt:lpstr>II. THIẾT KẾ HỆ THỐNG</vt:lpstr>
      <vt:lpstr>II. THIẾT KẾ HỆ THỐNG</vt:lpstr>
      <vt:lpstr>II. THIẾT KẾ HỆ THỐNG</vt:lpstr>
      <vt:lpstr>II. THIẾT KẾ HỆ THỐNG</vt:lpstr>
      <vt:lpstr>II. THIẾT KẾ HỆ THỐNG</vt:lpstr>
      <vt:lpstr>II. THIẾT KẾ HỆ THỐNG</vt:lpstr>
      <vt:lpstr>III. KẾT QUẢ ĐẠT ĐƯỢC VÀ ĐÁNH GIÁ</vt:lpstr>
      <vt:lpstr>III. KẾT QUẢ ĐẠT ĐƯỢC VÀ ĐÁNH GIÁ</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Ngo Duc Dung 20202345</cp:lastModifiedBy>
  <cp:revision>75</cp:revision>
  <dcterms:created xsi:type="dcterms:W3CDTF">2021-05-28T04:32:29Z</dcterms:created>
  <dcterms:modified xsi:type="dcterms:W3CDTF">2024-02-20T02:59:24Z</dcterms:modified>
</cp:coreProperties>
</file>